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93" r:id="rId2"/>
    <p:sldId id="405" r:id="rId3"/>
    <p:sldId id="419" r:id="rId4"/>
    <p:sldId id="333" r:id="rId5"/>
    <p:sldId id="334" r:id="rId6"/>
    <p:sldId id="398" r:id="rId7"/>
    <p:sldId id="267" r:id="rId8"/>
    <p:sldId id="344" r:id="rId9"/>
    <p:sldId id="365" r:id="rId10"/>
    <p:sldId id="406" r:id="rId11"/>
    <p:sldId id="420" r:id="rId12"/>
    <p:sldId id="421" r:id="rId13"/>
    <p:sldId id="422" r:id="rId14"/>
    <p:sldId id="423" r:id="rId15"/>
    <p:sldId id="424" r:id="rId16"/>
    <p:sldId id="387" r:id="rId17"/>
    <p:sldId id="323" r:id="rId18"/>
    <p:sldId id="410" r:id="rId19"/>
    <p:sldId id="411" r:id="rId20"/>
    <p:sldId id="448" r:id="rId21"/>
    <p:sldId id="412" r:id="rId22"/>
    <p:sldId id="413" r:id="rId23"/>
    <p:sldId id="449" r:id="rId24"/>
    <p:sldId id="375" r:id="rId25"/>
    <p:sldId id="391" r:id="rId26"/>
    <p:sldId id="417" r:id="rId27"/>
    <p:sldId id="418" r:id="rId28"/>
    <p:sldId id="415" r:id="rId29"/>
    <p:sldId id="395" r:id="rId30"/>
    <p:sldId id="376" r:id="rId31"/>
    <p:sldId id="377" r:id="rId32"/>
    <p:sldId id="378" r:id="rId33"/>
    <p:sldId id="332" r:id="rId3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00FF"/>
    <a:srgbClr val="5F5F5F"/>
    <a:srgbClr val="FF66FF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 autoAdjust="0"/>
    <p:restoredTop sz="94660" autoAdjust="0"/>
  </p:normalViewPr>
  <p:slideViewPr>
    <p:cSldViewPr>
      <p:cViewPr varScale="1">
        <p:scale>
          <a:sx n="59" d="100"/>
          <a:sy n="59" d="100"/>
        </p:scale>
        <p:origin x="14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3ADC782-7FBA-A227-0298-BE11408385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7C157FD-86E8-12C6-A546-B4D4BAE76A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FA17FB23-E1F8-A472-94D3-DA7B403AE0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EA6CF9A9-5109-291F-DCA3-6BDF72DDC0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682F0E-8C29-45CC-80A7-A432080E454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003D57-2E00-2389-0E80-FEBDB947CB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132DF1-9CF3-E78C-FA16-D4055AE5B5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A236013-31E3-3FD5-950E-60AEFE87C1D5}"/>
              </a:ext>
            </a:extLst>
          </p:cNvPr>
          <p:cNvSpPr>
            <a:spLocks noRot="1" noChangeArrowheads="1" noTextEdit="1"/>
          </p:cNvSpPr>
          <p:nvPr>
            <p:ph type="sldImg" idx="4294967295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93CE5A1-2EAE-FFE0-8726-32E472751A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4E77F34-5B80-C763-5A7E-3840330ED9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80761E5-A9B5-F1ED-4F2A-31E8B1524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81FACB5-9821-4FC3-A47A-56E1130067B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FCDA3E3-AB59-B4AB-06CE-E3CED738782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A53D193E-F026-E317-4ADD-3E21A09F55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B44954B6-8D3C-92FD-517D-5F0B57E95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D5549E-0A9B-4209-9BFE-FFA80E3F15B1}" type="slidenum">
              <a:rPr lang="en-US" altLang="vi-VN">
                <a:latin typeface="Arial" panose="020B0604020202020204" pitchFamily="34" charset="0"/>
              </a:rPr>
              <a:pPr/>
              <a:t>18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9D45C099-069B-6A79-3781-CD889F7FE9B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31206159-3F58-D9D1-E16A-87FD1CBA6A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84D31C80-40F6-25DD-EA1F-0835B1DCE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1EFCCA-3220-4EF3-8DC6-5A5584417D9D}" type="slidenum">
              <a:rPr lang="en-US" altLang="vi-VN">
                <a:latin typeface="Arial" panose="020B0604020202020204" pitchFamily="34" charset="0"/>
              </a:rPr>
              <a:pPr/>
              <a:t>21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80678-596B-4EF0-AEA4-08EE034AF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E54B48-682C-FCE8-D359-3356C7FD3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4BFF9-596A-83EC-FBEC-5484BB7CE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2D634-5FC9-49E2-A8F2-2DBDC0C409A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227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C27A62-DE14-4D16-4A96-61731FEF3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CF8E3-F620-ACAB-B8A4-5B825ACF6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CE94A8-FD43-5A26-2427-B76FE8523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97DE6-9A64-44C7-9034-B8452D8808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16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4262D-D2CC-427A-5EEE-B788A624D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5CB075-9A4E-797A-F2AD-E0E34387F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CA3773-AD8C-998E-8B34-CB8FD3917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30D8A-6286-4A86-8758-6F4EFDF02AA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317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38EDAD-1A44-63C6-DC78-FA1811E83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ED72B6-B469-FA1D-2140-87B6A01D9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F6A1EF-9BB2-AE61-E2BA-33FDADF44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8F915-B0D9-4185-BC52-844442D7B4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564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9CD14-65E8-23DD-1014-A3C4EEC1D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790C4D-4F25-24E0-F8FF-DE9EB3744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1CDBC0-532D-694C-5CE5-02081480C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77A0D-C9C1-433F-9ACB-49BAF37F7C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427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9F948-0EC0-EDC2-B2DD-F8261718F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4FF28-C9B3-7248-756C-957120ADE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299179-E65D-EB0B-C6D1-3B4244C38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0DE4A-EB27-4DE1-BDD6-EECFB92830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754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B2444-2ECF-2EBE-CA7B-DDB0DC51A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C7690-57EC-1F4A-B748-57EA7F344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CD0542-93BF-DF5D-3B5D-03C85DFEB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F957-DB2E-47E3-9DBE-659220EB6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304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95D2DD-F712-B20B-FF5E-27FACD3D6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3B295-5290-95CE-3589-CC7CB128A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8E33AA-A7F7-B85F-3E10-B9F1281B6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07809-0619-4FA9-947D-7E7692B864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968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E1533-794A-514D-2B7C-527D9709D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67879-B348-9DA9-F5D4-6F0BE2C01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5DB66-945D-241C-8936-A64E4480A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695E1-29FD-44CA-8AF3-4B81524920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481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FAD8A5-9623-E79D-00AE-DC88AC5BE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69F6CB-EA53-D1E6-4C1D-A6F49DA30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3D77D5-5554-3AD4-1F49-6DE2330406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CAF81-83D7-47B3-AFCE-02DC089B5A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04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042E98-E368-70E6-BE20-C34035260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F43F02-8D37-FDE8-C590-B52141BA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858995-AEE6-0904-6272-123F8B9E0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52EC7-4302-4740-962F-6E6D39DFBB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354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8F2676-5B2B-5DFE-1805-250761846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B0214A-5246-18F7-77F7-1F7A973AE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EAAE94-C4EE-C0C9-0E40-3CE70E810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7594E-ACC5-40C9-A819-B27E1B52CE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232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5C77B-2223-5D1C-FA46-6AA8CA476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4BF19-2DDF-5714-ABAA-A4063604A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985C9-BE7A-A8D4-BB60-02069B092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392F-8146-49E0-81A8-E61E844989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132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2D526-0F98-720F-CE50-54E8B8B97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68856-E3EC-738F-1B6F-8F3AECF99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3E567-388B-8424-337C-AB89FF6C5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3E509-8298-4921-A901-E5D9B16305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90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93A500-7362-CE29-034F-D0F44E00DC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E7B282-6D56-6B34-3D39-F0BADCA6B5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037222-B8A4-0D96-9D1D-09B742803B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601756-7EC3-EF4B-46B1-06FC5C6EE1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AEAE8A-9BF5-8D9C-327E-F8959EB932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7E74486-ED8E-4FB6-BF39-35F3D95B286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MP3\Mai%20truong%20men%20yeu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duanegraham.files.wordpress.com/2010/01/wasp_01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4">
            <a:extLst>
              <a:ext uri="{FF2B5EF4-FFF2-40B4-BE49-F238E27FC236}">
                <a16:creationId xmlns:a16="http://schemas.microsoft.com/office/drawing/2014/main" id="{A9765206-CD85-C996-6978-DA25E05B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Mai truong men yeu.mp3">
            <a:hlinkClick r:id="" action="ppaction://media"/>
            <a:extLst>
              <a:ext uri="{FF2B5EF4-FFF2-40B4-BE49-F238E27FC236}">
                <a16:creationId xmlns:a16="http://schemas.microsoft.com/office/drawing/2014/main" id="{5DF38CAE-F735-81DB-49B8-55A56C1CB2A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Chymb0cau">
            <a:extLst>
              <a:ext uri="{FF2B5EF4-FFF2-40B4-BE49-F238E27FC236}">
                <a16:creationId xmlns:a16="http://schemas.microsoft.com/office/drawing/2014/main" id="{F794A734-41EC-2AD5-7F8B-D623564F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bocau000">
            <a:extLst>
              <a:ext uri="{FF2B5EF4-FFF2-40B4-BE49-F238E27FC236}">
                <a16:creationId xmlns:a16="http://schemas.microsoft.com/office/drawing/2014/main" id="{7CDAD912-7222-47C9-772B-62859DBC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411">
            <a:off x="76962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04" fill="hold"/>
                                        <p:tgtEl>
                                          <p:spTgt spid="199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68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5">
            <a:extLst>
              <a:ext uri="{FF2B5EF4-FFF2-40B4-BE49-F238E27FC236}">
                <a16:creationId xmlns:a16="http://schemas.microsoft.com/office/drawing/2014/main" id="{F7703103-DBB4-1F59-3FB1-FD4B3417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000" b="1">
                <a:solidFill>
                  <a:srgbClr val="0000FF"/>
                </a:solidFill>
              </a:rPr>
              <a:t>II. MỘT SỐ ĐẶC TRƯNG CƠ BẢN CỦA QUẦN XÃ</a:t>
            </a:r>
            <a:endParaRPr lang="en-US" altLang="vi-VN" sz="2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314" name="Line 5">
            <a:extLst>
              <a:ext uri="{FF2B5EF4-FFF2-40B4-BE49-F238E27FC236}">
                <a16:creationId xmlns:a16="http://schemas.microsoft.com/office/drawing/2014/main" id="{6297E1F9-753D-E07D-FDB2-000CBC7CD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6096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100EC0A8-3321-1000-B29C-56AC0D38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15950"/>
            <a:ext cx="4867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/>
              <a:t>1. Đặc trưng về thành phần loài trong quần xã</a:t>
            </a:r>
          </a:p>
        </p:txBody>
      </p:sp>
      <p:sp>
        <p:nvSpPr>
          <p:cNvPr id="13316" name="Text Box 8">
            <a:extLst>
              <a:ext uri="{FF2B5EF4-FFF2-40B4-BE49-F238E27FC236}">
                <a16:creationId xmlns:a16="http://schemas.microsoft.com/office/drawing/2014/main" id="{C3C695B0-FDCC-FD73-448D-D91033127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01800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b. Loài ưu thế và loài đặc trưng</a:t>
            </a:r>
          </a:p>
          <a:p>
            <a:endParaRPr lang="en-US" altLang="vi-VN" sz="2400"/>
          </a:p>
        </p:txBody>
      </p:sp>
      <p:sp>
        <p:nvSpPr>
          <p:cNvPr id="225290" name="Text Box 10">
            <a:extLst>
              <a:ext uri="{FF2B5EF4-FFF2-40B4-BE49-F238E27FC236}">
                <a16:creationId xmlns:a16="http://schemas.microsoft.com/office/drawing/2014/main" id="{2C193861-3A18-CB68-C5B0-8A964468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320925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/>
              <a:t>* Loài đặc trưng</a:t>
            </a:r>
          </a:p>
        </p:txBody>
      </p:sp>
      <p:sp>
        <p:nvSpPr>
          <p:cNvPr id="225297" name="Text Box 17">
            <a:extLst>
              <a:ext uri="{FF2B5EF4-FFF2-40B4-BE49-F238E27FC236}">
                <a16:creationId xmlns:a16="http://schemas.microsoft.com/office/drawing/2014/main" id="{3A413F26-B396-B3F4-FA06-840FBD654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3124200"/>
            <a:ext cx="449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800"/>
              <a:t>Là  loài </a:t>
            </a:r>
            <a:r>
              <a:rPr lang="en-US" altLang="vi-VN" sz="2800">
                <a:solidFill>
                  <a:srgbClr val="FF0000"/>
                </a:solidFill>
              </a:rPr>
              <a:t>chỉ có ở quần xã nào đó </a:t>
            </a:r>
            <a:r>
              <a:rPr lang="en-US" altLang="vi-VN" sz="2800"/>
              <a:t>hoặc có </a:t>
            </a:r>
            <a:r>
              <a:rPr lang="en-US" altLang="vi-VN" sz="2800">
                <a:solidFill>
                  <a:srgbClr val="FF0000"/>
                </a:solidFill>
              </a:rPr>
              <a:t>số lượng nhiều hơn hẳn các loài khác </a:t>
            </a:r>
            <a:r>
              <a:rPr lang="en-US" altLang="vi-VN" sz="2800"/>
              <a:t>và có vai trò quan trọng hơn các loài khác trong quần xã.</a:t>
            </a:r>
          </a:p>
          <a:p>
            <a:endParaRPr lang="en-US" altLang="vi-VN" sz="2000"/>
          </a:p>
        </p:txBody>
      </p:sp>
      <p:pic>
        <p:nvPicPr>
          <p:cNvPr id="225299" name="Picture 19" descr="1384369_657488957629622_2071732186_n">
            <a:extLst>
              <a:ext uri="{FF2B5EF4-FFF2-40B4-BE49-F238E27FC236}">
                <a16:creationId xmlns:a16="http://schemas.microsoft.com/office/drawing/2014/main" id="{A0077FE4-30E7-F651-C9F1-C8375574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E:\My pictures\Pictures about me\thuc tap thien nhien\tn_A8.jpg">
            <a:extLst>
              <a:ext uri="{FF2B5EF4-FFF2-40B4-BE49-F238E27FC236}">
                <a16:creationId xmlns:a16="http://schemas.microsoft.com/office/drawing/2014/main" id="{620AF95C-0616-88C7-5B46-1FA7AC08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4114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acer\Desktop\ca coc Tam Dao.jpg">
            <a:extLst>
              <a:ext uri="{FF2B5EF4-FFF2-40B4-BE49-F238E27FC236}">
                <a16:creationId xmlns:a16="http://schemas.microsoft.com/office/drawing/2014/main" id="{0ED36FE5-5102-7541-7515-36937E03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2" name="Text Box 22">
            <a:extLst>
              <a:ext uri="{FF2B5EF4-FFF2-40B4-BE49-F238E27FC236}">
                <a16:creationId xmlns:a16="http://schemas.microsoft.com/office/drawing/2014/main" id="{98C4D53C-FFED-44B4-DE3B-559F6E83B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3238500"/>
            <a:ext cx="1597025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/>
              <a:t>Rừng Tam Đảo</a:t>
            </a:r>
          </a:p>
        </p:txBody>
      </p:sp>
      <p:sp>
        <p:nvSpPr>
          <p:cNvPr id="225303" name="Text Box 23">
            <a:extLst>
              <a:ext uri="{FF2B5EF4-FFF2-40B4-BE49-F238E27FC236}">
                <a16:creationId xmlns:a16="http://schemas.microsoft.com/office/drawing/2014/main" id="{541B1789-7701-808F-9918-42469D7B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210300"/>
            <a:ext cx="1816100" cy="3667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/>
              <a:t>Đồi cọ ở Phú Thọ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0" grpId="0"/>
      <p:bldP spid="225297" grpId="0"/>
      <p:bldP spid="225302" grpId="0" animBg="1"/>
      <p:bldP spid="2253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2">
            <a:extLst>
              <a:ext uri="{FF2B5EF4-FFF2-40B4-BE49-F238E27FC236}">
                <a16:creationId xmlns:a16="http://schemas.microsoft.com/office/drawing/2014/main" id="{730BB2D2-4537-8C4A-7008-92B96DAC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2119313"/>
            <a:ext cx="1077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400" b="1"/>
              <a:t> </a:t>
            </a:r>
            <a:endParaRPr lang="en-US" altLang="vi-VN" sz="1400" b="1">
              <a:cs typeface="Times New Roman" panose="02020603050405020304" pitchFamily="18" charset="0"/>
            </a:endParaRPr>
          </a:p>
        </p:txBody>
      </p:sp>
      <p:sp>
        <p:nvSpPr>
          <p:cNvPr id="126021" name="Text Box 69">
            <a:extLst>
              <a:ext uri="{FF2B5EF4-FFF2-40B4-BE49-F238E27FC236}">
                <a16:creationId xmlns:a16="http://schemas.microsoft.com/office/drawing/2014/main" id="{19781549-0594-327D-ED24-6AE0EAD3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990600"/>
            <a:ext cx="8783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vi-VN" sz="2000">
                <a:solidFill>
                  <a:srgbClr val="FF0066"/>
                </a:solidFill>
              </a:rPr>
              <a:t>Quan sát hình về sự phân bố các cá thể trong không gian. Hãy cho biết các cá thể phân bố trong không gian theo những phương thức n</a:t>
            </a:r>
            <a:r>
              <a:rPr lang="vi-VN" altLang="vi-VN" sz="2000">
                <a:solidFill>
                  <a:srgbClr val="FF0066"/>
                </a:solidFill>
                <a:cs typeface="Times New Roman" panose="02020603050405020304" pitchFamily="18" charset="0"/>
              </a:rPr>
              <a:t>à</a:t>
            </a:r>
            <a:r>
              <a:rPr lang="vi-VN" altLang="vi-VN" sz="2000">
                <a:solidFill>
                  <a:srgbClr val="FF0066"/>
                </a:solidFill>
              </a:rPr>
              <a:t>o?</a:t>
            </a:r>
            <a:endParaRPr lang="vi-VN" altLang="vi-VN" sz="200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4339" name="AutoShape 99">
            <a:extLst>
              <a:ext uri="{FF2B5EF4-FFF2-40B4-BE49-F238E27FC236}">
                <a16:creationId xmlns:a16="http://schemas.microsoft.com/office/drawing/2014/main" id="{4B0DAEFD-D7B2-55A7-9E0D-59F1130F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51838" cy="5619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700" b="1">
                <a:solidFill>
                  <a:srgbClr val="0033CC"/>
                </a:solidFill>
              </a:rPr>
              <a:t>II. MỘT SỐ ĐẶC TRƯNG CƠ BẢN CỦA QUẦN XÃ</a:t>
            </a:r>
            <a:endParaRPr lang="en-US" altLang="vi-VN" sz="27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4340" name="Text Box 100">
            <a:extLst>
              <a:ext uri="{FF2B5EF4-FFF2-40B4-BE49-F238E27FC236}">
                <a16:creationId xmlns:a16="http://schemas.microsoft.com/office/drawing/2014/main" id="{70BFE699-B1C1-1AA3-8A0C-C5E20AC1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84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400" b="1"/>
              <a:t>2. Đặc trưng về phân bố cá thể trong không gian của quần xã</a:t>
            </a:r>
            <a:endParaRPr lang="pt-BR" altLang="vi-VN" sz="2400" b="1">
              <a:cs typeface="Times New Roman" panose="02020603050405020304" pitchFamily="18" charset="0"/>
            </a:endParaRPr>
          </a:p>
        </p:txBody>
      </p:sp>
      <p:grpSp>
        <p:nvGrpSpPr>
          <p:cNvPr id="126030" name="Group 78">
            <a:extLst>
              <a:ext uri="{FF2B5EF4-FFF2-40B4-BE49-F238E27FC236}">
                <a16:creationId xmlns:a16="http://schemas.microsoft.com/office/drawing/2014/main" id="{C01F9DE0-C9CD-A19A-457D-C99450347F5F}"/>
              </a:ext>
            </a:extLst>
          </p:cNvPr>
          <p:cNvGrpSpPr>
            <a:grpSpLocks/>
          </p:cNvGrpSpPr>
          <p:nvPr/>
        </p:nvGrpSpPr>
        <p:grpSpPr bwMode="auto">
          <a:xfrm>
            <a:off x="-55563" y="1644650"/>
            <a:ext cx="5483226" cy="5114925"/>
            <a:chOff x="157" y="1078"/>
            <a:chExt cx="3454" cy="2994"/>
          </a:xfrm>
        </p:grpSpPr>
        <p:grpSp>
          <p:nvGrpSpPr>
            <p:cNvPr id="14342" name="Group 79">
              <a:extLst>
                <a:ext uri="{FF2B5EF4-FFF2-40B4-BE49-F238E27FC236}">
                  <a16:creationId xmlns:a16="http://schemas.microsoft.com/office/drawing/2014/main" id="{8DD5BBC3-4FE8-A142-8E18-1179AC116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078"/>
              <a:ext cx="3323" cy="2725"/>
              <a:chOff x="288" y="1078"/>
              <a:chExt cx="3323" cy="2725"/>
            </a:xfrm>
          </p:grpSpPr>
          <p:grpSp>
            <p:nvGrpSpPr>
              <p:cNvPr id="14343" name="Group 80">
                <a:extLst>
                  <a:ext uri="{FF2B5EF4-FFF2-40B4-BE49-F238E27FC236}">
                    <a16:creationId xmlns:a16="http://schemas.microsoft.com/office/drawing/2014/main" id="{4C20C877-2A53-7E71-1085-48C2D11949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200"/>
                <a:ext cx="2936" cy="2603"/>
                <a:chOff x="160" y="112"/>
                <a:chExt cx="4920" cy="3856"/>
              </a:xfrm>
            </p:grpSpPr>
            <p:pic>
              <p:nvPicPr>
                <p:cNvPr id="14344" name="Picture 81">
                  <a:extLst>
                    <a:ext uri="{FF2B5EF4-FFF2-40B4-BE49-F238E27FC236}">
                      <a16:creationId xmlns:a16="http://schemas.microsoft.com/office/drawing/2014/main" id="{90B9E0C9-5B70-84E0-A6DA-EB90582B77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" y="114"/>
                  <a:ext cx="4912" cy="38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45" name="Rectangle 82">
                  <a:extLst>
                    <a:ext uri="{FF2B5EF4-FFF2-40B4-BE49-F238E27FC236}">
                      <a16:creationId xmlns:a16="http://schemas.microsoft.com/office/drawing/2014/main" id="{C0500C62-4109-4D4C-901C-11E025CD7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" y="112"/>
                  <a:ext cx="4512" cy="385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vi-VN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346" name="Text Box 83">
                <a:extLst>
                  <a:ext uri="{FF2B5EF4-FFF2-40B4-BE49-F238E27FC236}">
                    <a16:creationId xmlns:a16="http://schemas.microsoft.com/office/drawing/2014/main" id="{AB46C3FE-C9BE-E01E-6F77-52C990AE47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437"/>
                <a:ext cx="17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7" name="Text Box 84">
                <a:extLst>
                  <a:ext uri="{FF2B5EF4-FFF2-40B4-BE49-F238E27FC236}">
                    <a16:creationId xmlns:a16="http://schemas.microsoft.com/office/drawing/2014/main" id="{8545001B-2CFF-7D7C-65D0-57D393808A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1629"/>
                <a:ext cx="22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50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8" name="Text Box 85">
                <a:extLst>
                  <a:ext uri="{FF2B5EF4-FFF2-40B4-BE49-F238E27FC236}">
                    <a16:creationId xmlns:a16="http://schemas.microsoft.com/office/drawing/2014/main" id="{3AF7959A-15D3-C787-329D-F03580073D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1815"/>
                <a:ext cx="28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9" name="Text Box 86">
                <a:extLst>
                  <a:ext uri="{FF2B5EF4-FFF2-40B4-BE49-F238E27FC236}">
                    <a16:creationId xmlns:a16="http://schemas.microsoft.com/office/drawing/2014/main" id="{E7FBD988-76B3-12F9-FCDC-B860B6181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1995"/>
                <a:ext cx="28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200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0" name="Text Box 87">
                <a:extLst>
                  <a:ext uri="{FF2B5EF4-FFF2-40B4-BE49-F238E27FC236}">
                    <a16:creationId xmlns:a16="http://schemas.microsoft.com/office/drawing/2014/main" id="{58789772-20ED-6E57-6B0F-EFB1C47C1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2187"/>
                <a:ext cx="28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500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1" name="Text Box 88">
                <a:extLst>
                  <a:ext uri="{FF2B5EF4-FFF2-40B4-BE49-F238E27FC236}">
                    <a16:creationId xmlns:a16="http://schemas.microsoft.com/office/drawing/2014/main" id="{13CD1A1D-BA16-B38A-374D-FD581A863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2404"/>
                <a:ext cx="37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2" name="Text Box 89">
                <a:extLst>
                  <a:ext uri="{FF2B5EF4-FFF2-40B4-BE49-F238E27FC236}">
                    <a16:creationId xmlns:a16="http://schemas.microsoft.com/office/drawing/2014/main" id="{DBA51C99-80DD-F415-78D5-D6451E78D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2571"/>
                <a:ext cx="37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1,500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3" name="Text Box 90">
                <a:extLst>
                  <a:ext uri="{FF2B5EF4-FFF2-40B4-BE49-F238E27FC236}">
                    <a16:creationId xmlns:a16="http://schemas.microsoft.com/office/drawing/2014/main" id="{BAD8A22C-CBD2-7F77-E3B5-D1AE2ED653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2740"/>
                <a:ext cx="36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2,000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4" name="Text Box 91">
                <a:extLst>
                  <a:ext uri="{FF2B5EF4-FFF2-40B4-BE49-F238E27FC236}">
                    <a16:creationId xmlns:a16="http://schemas.microsoft.com/office/drawing/2014/main" id="{ED7A23BD-51EA-A2C1-8113-58FD603FD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2955"/>
                <a:ext cx="37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3,000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5" name="Text Box 92">
                <a:extLst>
                  <a:ext uri="{FF2B5EF4-FFF2-40B4-BE49-F238E27FC236}">
                    <a16:creationId xmlns:a16="http://schemas.microsoft.com/office/drawing/2014/main" id="{C0C44035-EEC3-8E8E-D3FE-FDA23B963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3145"/>
                <a:ext cx="36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4,000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6" name="Text Box 93">
                <a:extLst>
                  <a:ext uri="{FF2B5EF4-FFF2-40B4-BE49-F238E27FC236}">
                    <a16:creationId xmlns:a16="http://schemas.microsoft.com/office/drawing/2014/main" id="{DEB8FD3A-A326-4347-CB89-8C521D964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3337"/>
                <a:ext cx="37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5,000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7" name="Text Box 94">
                <a:extLst>
                  <a:ext uri="{FF2B5EF4-FFF2-40B4-BE49-F238E27FC236}">
                    <a16:creationId xmlns:a16="http://schemas.microsoft.com/office/drawing/2014/main" id="{96EC04A1-AC1A-7E32-C508-02DCFBC21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3504"/>
                <a:ext cx="42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10,000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8" name="Text Box 95">
                <a:extLst>
                  <a:ext uri="{FF2B5EF4-FFF2-40B4-BE49-F238E27FC236}">
                    <a16:creationId xmlns:a16="http://schemas.microsoft.com/office/drawing/2014/main" id="{33FCF9A4-448A-F620-E833-635ADBAF8A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6" y="1078"/>
                <a:ext cx="46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70000"/>
                  </a:spcBef>
                </a:pPr>
                <a:r>
                  <a:rPr lang="en-US" altLang="vi-VN" sz="1400" b="1">
                    <a:solidFill>
                      <a:srgbClr val="000000"/>
                    </a:solidFill>
                  </a:rPr>
                  <a:t>Độ sâu (m)</a:t>
                </a:r>
                <a:endParaRPr lang="en-US" altLang="vi-VN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359" name="Text Box 96">
              <a:extLst>
                <a:ext uri="{FF2B5EF4-FFF2-40B4-BE49-F238E27FC236}">
                  <a16:creationId xmlns:a16="http://schemas.microsoft.com/office/drawing/2014/main" id="{77C2BA03-B794-D0DF-F21F-9467FE8F8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3802"/>
              <a:ext cx="29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Ở đại dương</a:t>
              </a:r>
              <a:endParaRPr lang="en-US" altLang="vi-VN" sz="2400" b="1">
                <a:solidFill>
                  <a:srgbClr val="FF0066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6057" name="Group 105">
            <a:extLst>
              <a:ext uri="{FF2B5EF4-FFF2-40B4-BE49-F238E27FC236}">
                <a16:creationId xmlns:a16="http://schemas.microsoft.com/office/drawing/2014/main" id="{28F27605-D0FE-C8D0-2C6C-C11E1D2038D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771650"/>
            <a:ext cx="3733800" cy="4970463"/>
            <a:chOff x="3408" y="1110"/>
            <a:chExt cx="2352" cy="3131"/>
          </a:xfrm>
        </p:grpSpPr>
        <p:pic>
          <p:nvPicPr>
            <p:cNvPr id="14361" name="Picture 103" descr="14">
              <a:extLst>
                <a:ext uri="{FF2B5EF4-FFF2-40B4-BE49-F238E27FC236}">
                  <a16:creationId xmlns:a16="http://schemas.microsoft.com/office/drawing/2014/main" id="{18F9AC6B-DCD2-F72F-BF8E-C028BEB86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110"/>
              <a:ext cx="2352" cy="27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4362" name="Text Box 104">
              <a:extLst>
                <a:ext uri="{FF2B5EF4-FFF2-40B4-BE49-F238E27FC236}">
                  <a16:creationId xmlns:a16="http://schemas.microsoft.com/office/drawing/2014/main" id="{7D5EF97B-C30F-E922-DF26-01269FAD7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11"/>
              <a:ext cx="206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br>
                <a:rPr lang="en-US" altLang="vi-VN" sz="2400" b="1">
                  <a:solidFill>
                    <a:srgbClr val="FF0066"/>
                  </a:solidFill>
                </a:rPr>
              </a:br>
              <a:r>
                <a:rPr lang="en-US" altLang="vi-VN" sz="2400" b="1">
                  <a:solidFill>
                    <a:srgbClr val="FF0066"/>
                  </a:solidFill>
                </a:rPr>
                <a:t>Rừng mưa nhiệt</a:t>
              </a:r>
              <a:r>
                <a:rPr lang="en-US" altLang="vi-VN">
                  <a:solidFill>
                    <a:srgbClr val="FF3300"/>
                  </a:solidFill>
                </a:rPr>
                <a:t> </a:t>
              </a:r>
              <a:r>
                <a:rPr lang="en-US" altLang="vi-VN" sz="2400" b="1">
                  <a:solidFill>
                    <a:srgbClr val="FF0066"/>
                  </a:solidFill>
                </a:rPr>
                <a:t>đới</a:t>
              </a:r>
              <a:endParaRPr lang="en-US" altLang="vi-VN" sz="2400" b="1">
                <a:solidFill>
                  <a:srgbClr val="FF0066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>
            <a:extLst>
              <a:ext uri="{FF2B5EF4-FFF2-40B4-BE49-F238E27FC236}">
                <a16:creationId xmlns:a16="http://schemas.microsoft.com/office/drawing/2014/main" id="{ED3D0377-251C-F90B-AA48-9BC401542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2119313"/>
            <a:ext cx="1077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400" b="1"/>
              <a:t> </a:t>
            </a:r>
            <a:endParaRPr lang="en-US" altLang="vi-VN" sz="1400" b="1">
              <a:cs typeface="Times New Roman" panose="02020603050405020304" pitchFamily="18" charset="0"/>
            </a:endParaRPr>
          </a:p>
        </p:txBody>
      </p:sp>
      <p:sp>
        <p:nvSpPr>
          <p:cNvPr id="15362" name="AutoShape 7">
            <a:extLst>
              <a:ext uri="{FF2B5EF4-FFF2-40B4-BE49-F238E27FC236}">
                <a16:creationId xmlns:a16="http://schemas.microsoft.com/office/drawing/2014/main" id="{119C1542-A132-88B4-4132-CDED41E50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51838" cy="5619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700" b="1">
                <a:solidFill>
                  <a:srgbClr val="0033CC"/>
                </a:solidFill>
              </a:rPr>
              <a:t>II. MỘT SỐ ĐẶC TRƯNG CƠ BẢN CỦA QUẦN XÃ</a:t>
            </a:r>
            <a:endParaRPr lang="en-US" altLang="vi-VN" sz="27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Text Box 8">
            <a:extLst>
              <a:ext uri="{FF2B5EF4-FFF2-40B4-BE49-F238E27FC236}">
                <a16:creationId xmlns:a16="http://schemas.microsoft.com/office/drawing/2014/main" id="{F34A87A2-1796-978A-6480-C520E4C1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09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400" b="1"/>
              <a:t>2. Đặc trưng về phân bố cá thể trong không gian của quần xã</a:t>
            </a:r>
            <a:endParaRPr lang="pt-BR" altLang="vi-VN" sz="2400" b="1">
              <a:cs typeface="Times New Roman" panose="02020603050405020304" pitchFamily="18" charset="0"/>
            </a:endParaRPr>
          </a:p>
        </p:txBody>
      </p:sp>
      <p:grpSp>
        <p:nvGrpSpPr>
          <p:cNvPr id="15364" name="Group 34">
            <a:extLst>
              <a:ext uri="{FF2B5EF4-FFF2-40B4-BE49-F238E27FC236}">
                <a16:creationId xmlns:a16="http://schemas.microsoft.com/office/drawing/2014/main" id="{4BDB1FE5-0918-A4A2-3B57-D93F1C34C7E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143000"/>
            <a:ext cx="8382000" cy="5715000"/>
            <a:chOff x="240" y="720"/>
            <a:chExt cx="5280" cy="3600"/>
          </a:xfrm>
        </p:grpSpPr>
        <p:pic>
          <p:nvPicPr>
            <p:cNvPr id="15365" name="Picture 32" descr="14">
              <a:extLst>
                <a:ext uri="{FF2B5EF4-FFF2-40B4-BE49-F238E27FC236}">
                  <a16:creationId xmlns:a16="http://schemas.microsoft.com/office/drawing/2014/main" id="{F533967D-3BAC-BB83-AFFA-C8DBB24E9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5280" cy="33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5366" name="Text Box 33">
              <a:extLst>
                <a:ext uri="{FF2B5EF4-FFF2-40B4-BE49-F238E27FC236}">
                  <a16:creationId xmlns:a16="http://schemas.microsoft.com/office/drawing/2014/main" id="{3B63C176-D6C5-1C70-1854-AEFE7B556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" y="4032"/>
              <a:ext cx="29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vi-VN" sz="2400">
                  <a:solidFill>
                    <a:srgbClr val="000000"/>
                  </a:solidFill>
                </a:rPr>
                <a:t>  </a:t>
              </a:r>
              <a:r>
                <a:rPr lang="en-US" altLang="vi-VN" sz="2400">
                  <a:solidFill>
                    <a:srgbClr val="FF0000"/>
                  </a:solidFill>
                </a:rPr>
                <a:t>Các tầng trong rừng mưa nhiệt đới</a:t>
              </a:r>
              <a:endParaRPr lang="vi-VN" altLang="vi-VN" sz="240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63876" name="Text Box 36">
            <a:extLst>
              <a:ext uri="{FF2B5EF4-FFF2-40B4-BE49-F238E27FC236}">
                <a16:creationId xmlns:a16="http://schemas.microsoft.com/office/drawing/2014/main" id="{E5A90A19-574D-0C96-36AB-A631CA41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/>
              <a:t>1.Tầng cây nhỏ dưới cùng</a:t>
            </a:r>
            <a:endParaRPr lang="en-US" altLang="vi-VN" sz="2000">
              <a:cs typeface="Times New Roman" panose="02020603050405020304" pitchFamily="18" charset="0"/>
            </a:endParaRPr>
          </a:p>
        </p:txBody>
      </p:sp>
      <p:sp>
        <p:nvSpPr>
          <p:cNvPr id="163877" name="Text Box 37">
            <a:extLst>
              <a:ext uri="{FF2B5EF4-FFF2-40B4-BE49-F238E27FC236}">
                <a16:creationId xmlns:a16="http://schemas.microsoft.com/office/drawing/2014/main" id="{B16E4CC9-6AE8-D9E4-BFDD-F6CE303E1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39624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00"/>
                </a:solidFill>
              </a:rPr>
              <a:t>2.Tầng cây g</a:t>
            </a:r>
            <a:r>
              <a:rPr lang="en-US" altLang="vi-VN">
                <a:solidFill>
                  <a:srgbClr val="000000"/>
                </a:solidFill>
              </a:rPr>
              <a:t>ỗ</a:t>
            </a:r>
            <a:r>
              <a:rPr lang="en-US" altLang="vi-VN" sz="2000">
                <a:solidFill>
                  <a:srgbClr val="000000"/>
                </a:solidFill>
              </a:rPr>
              <a:t> dưới tán</a:t>
            </a:r>
            <a:endParaRPr lang="en-US" altLang="vi-VN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8" name="Text Box 38">
            <a:extLst>
              <a:ext uri="{FF2B5EF4-FFF2-40B4-BE49-F238E27FC236}">
                <a16:creationId xmlns:a16="http://schemas.microsoft.com/office/drawing/2014/main" id="{A97B61C1-1CF4-F55D-722B-7110C44E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146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00"/>
                </a:solidFill>
              </a:rPr>
              <a:t>3.Tầng tán rừng</a:t>
            </a:r>
            <a:endParaRPr lang="en-US" altLang="vi-VN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9" name="Text Box 39">
            <a:extLst>
              <a:ext uri="{FF2B5EF4-FFF2-40B4-BE49-F238E27FC236}">
                <a16:creationId xmlns:a16="http://schemas.microsoft.com/office/drawing/2014/main" id="{571B3AF7-CD7D-540C-5B17-EAB71786D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143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>
                <a:solidFill>
                  <a:srgbClr val="000000"/>
                </a:solidFill>
              </a:rPr>
              <a:t>4.Tầng vượt tán</a:t>
            </a:r>
            <a:endParaRPr lang="en-US" altLang="vi-VN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6" grpId="0"/>
      <p:bldP spid="163877" grpId="0"/>
      <p:bldP spid="163878" grpId="0"/>
      <p:bldP spid="1638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>
            <a:extLst>
              <a:ext uri="{FF2B5EF4-FFF2-40B4-BE49-F238E27FC236}">
                <a16:creationId xmlns:a16="http://schemas.microsoft.com/office/drawing/2014/main" id="{289D8381-F428-EEA0-74DA-71391F8C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2119313"/>
            <a:ext cx="1077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400" b="1"/>
              <a:t> </a:t>
            </a:r>
            <a:endParaRPr lang="en-US" altLang="vi-VN" sz="1400" b="1">
              <a:cs typeface="Times New Roman" panose="02020603050405020304" pitchFamily="18" charset="0"/>
            </a:endParaRPr>
          </a:p>
        </p:txBody>
      </p:sp>
      <p:sp>
        <p:nvSpPr>
          <p:cNvPr id="16386" name="AutoShape 7">
            <a:extLst>
              <a:ext uri="{FF2B5EF4-FFF2-40B4-BE49-F238E27FC236}">
                <a16:creationId xmlns:a16="http://schemas.microsoft.com/office/drawing/2014/main" id="{8F797634-CA26-A86C-7C60-0D44A7CA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51838" cy="5619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700" b="1">
                <a:solidFill>
                  <a:srgbClr val="0033CC"/>
                </a:solidFill>
              </a:rPr>
              <a:t>II. MỘT SỐ ĐẶC TRƯNG CƠ BẢN CỦA QUẦN XÃ</a:t>
            </a:r>
            <a:endParaRPr lang="en-US" altLang="vi-VN" sz="27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Text Box 8">
            <a:extLst>
              <a:ext uri="{FF2B5EF4-FFF2-40B4-BE49-F238E27FC236}">
                <a16:creationId xmlns:a16="http://schemas.microsoft.com/office/drawing/2014/main" id="{21D2995E-4575-F95E-69F7-F354AF45D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6515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400" b="1">
                <a:solidFill>
                  <a:srgbClr val="5F5F5F"/>
                </a:solidFill>
              </a:rPr>
              <a:t>2. Đặc trưng về phân bố cá thể trong không gian của quần xã</a:t>
            </a:r>
            <a:endParaRPr lang="pt-BR" altLang="vi-VN" sz="2400" b="1">
              <a:solidFill>
                <a:srgbClr val="5F5F5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6388" name="Group 10">
            <a:extLst>
              <a:ext uri="{FF2B5EF4-FFF2-40B4-BE49-F238E27FC236}">
                <a16:creationId xmlns:a16="http://schemas.microsoft.com/office/drawing/2014/main" id="{DA4C927F-0593-A4A4-E91A-368EFF3F0148}"/>
              </a:ext>
            </a:extLst>
          </p:cNvPr>
          <p:cNvGrpSpPr>
            <a:grpSpLocks/>
          </p:cNvGrpSpPr>
          <p:nvPr/>
        </p:nvGrpSpPr>
        <p:grpSpPr bwMode="auto">
          <a:xfrm>
            <a:off x="0" y="977900"/>
            <a:ext cx="8955088" cy="5886450"/>
            <a:chOff x="192" y="1078"/>
            <a:chExt cx="3388" cy="3021"/>
          </a:xfrm>
        </p:grpSpPr>
        <p:grpSp>
          <p:nvGrpSpPr>
            <p:cNvPr id="16389" name="Group 11">
              <a:extLst>
                <a:ext uri="{FF2B5EF4-FFF2-40B4-BE49-F238E27FC236}">
                  <a16:creationId xmlns:a16="http://schemas.microsoft.com/office/drawing/2014/main" id="{E639D93A-F4CC-3192-0F0A-1F889F489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078"/>
              <a:ext cx="3292" cy="2725"/>
              <a:chOff x="288" y="1078"/>
              <a:chExt cx="3292" cy="2725"/>
            </a:xfrm>
          </p:grpSpPr>
          <p:grpSp>
            <p:nvGrpSpPr>
              <p:cNvPr id="16390" name="Group 12">
                <a:extLst>
                  <a:ext uri="{FF2B5EF4-FFF2-40B4-BE49-F238E27FC236}">
                    <a16:creationId xmlns:a16="http://schemas.microsoft.com/office/drawing/2014/main" id="{619D51E0-79FC-CFDC-69A5-62D34C404B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200"/>
                <a:ext cx="2936" cy="2603"/>
                <a:chOff x="160" y="112"/>
                <a:chExt cx="4920" cy="3856"/>
              </a:xfrm>
            </p:grpSpPr>
            <p:pic>
              <p:nvPicPr>
                <p:cNvPr id="16391" name="Picture 13">
                  <a:extLst>
                    <a:ext uri="{FF2B5EF4-FFF2-40B4-BE49-F238E27FC236}">
                      <a16:creationId xmlns:a16="http://schemas.microsoft.com/office/drawing/2014/main" id="{1707CE8E-6593-A74C-D3D7-6D159644CE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" y="114"/>
                  <a:ext cx="4912" cy="38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92" name="Rectangle 14">
                  <a:extLst>
                    <a:ext uri="{FF2B5EF4-FFF2-40B4-BE49-F238E27FC236}">
                      <a16:creationId xmlns:a16="http://schemas.microsoft.com/office/drawing/2014/main" id="{B3EDC61B-8CD6-CC5B-C152-B8BACACED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" y="112"/>
                  <a:ext cx="4512" cy="3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vi-VN" altLang="vi-VN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393" name="Text Box 15">
                <a:extLst>
                  <a:ext uri="{FF2B5EF4-FFF2-40B4-BE49-F238E27FC236}">
                    <a16:creationId xmlns:a16="http://schemas.microsoft.com/office/drawing/2014/main" id="{42A90620-3D51-8D79-8EC1-C7662C0E0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437"/>
                <a:ext cx="99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4" name="Text Box 16">
                <a:extLst>
                  <a:ext uri="{FF2B5EF4-FFF2-40B4-BE49-F238E27FC236}">
                    <a16:creationId xmlns:a16="http://schemas.microsoft.com/office/drawing/2014/main" id="{664CD236-9517-3DA1-DACB-191F4C6F40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1629"/>
                <a:ext cx="132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50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5" name="Text Box 17">
                <a:extLst>
                  <a:ext uri="{FF2B5EF4-FFF2-40B4-BE49-F238E27FC236}">
                    <a16:creationId xmlns:a16="http://schemas.microsoft.com/office/drawing/2014/main" id="{6F64DF78-8806-9B94-7862-782157E2D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1815"/>
                <a:ext cx="16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6" name="Text Box 18">
                <a:extLst>
                  <a:ext uri="{FF2B5EF4-FFF2-40B4-BE49-F238E27FC236}">
                    <a16:creationId xmlns:a16="http://schemas.microsoft.com/office/drawing/2014/main" id="{738440D5-6E05-8A23-C478-E1252B1E4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1995"/>
                <a:ext cx="164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200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7" name="Text Box 19">
                <a:extLst>
                  <a:ext uri="{FF2B5EF4-FFF2-40B4-BE49-F238E27FC236}">
                    <a16:creationId xmlns:a16="http://schemas.microsoft.com/office/drawing/2014/main" id="{F1F7D75F-6AC9-0346-6366-57BF74730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2187"/>
                <a:ext cx="163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500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8" name="Text Box 20">
                <a:extLst>
                  <a:ext uri="{FF2B5EF4-FFF2-40B4-BE49-F238E27FC236}">
                    <a16:creationId xmlns:a16="http://schemas.microsoft.com/office/drawing/2014/main" id="{F23A9CFB-8A4F-D80E-9503-7C8065F7E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2404"/>
                <a:ext cx="21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9" name="Text Box 21">
                <a:extLst>
                  <a:ext uri="{FF2B5EF4-FFF2-40B4-BE49-F238E27FC236}">
                    <a16:creationId xmlns:a16="http://schemas.microsoft.com/office/drawing/2014/main" id="{B2077A55-6314-D21F-DBB1-389737EDA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2571"/>
                <a:ext cx="21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1,500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0" name="Text Box 22">
                <a:extLst>
                  <a:ext uri="{FF2B5EF4-FFF2-40B4-BE49-F238E27FC236}">
                    <a16:creationId xmlns:a16="http://schemas.microsoft.com/office/drawing/2014/main" id="{FB3E7446-914A-7310-8143-FFDEFD1BA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2740"/>
                <a:ext cx="211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2,000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1" name="Text Box 23">
                <a:extLst>
                  <a:ext uri="{FF2B5EF4-FFF2-40B4-BE49-F238E27FC236}">
                    <a16:creationId xmlns:a16="http://schemas.microsoft.com/office/drawing/2014/main" id="{14F28DB8-BAAA-5666-CA1C-4837740CF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2955"/>
                <a:ext cx="21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3,000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2" name="Text Box 24">
                <a:extLst>
                  <a:ext uri="{FF2B5EF4-FFF2-40B4-BE49-F238E27FC236}">
                    <a16:creationId xmlns:a16="http://schemas.microsoft.com/office/drawing/2014/main" id="{FA36ACC7-CAAB-35F2-B444-ADAF15178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3145"/>
                <a:ext cx="211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4,000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3" name="Text Box 25">
                <a:extLst>
                  <a:ext uri="{FF2B5EF4-FFF2-40B4-BE49-F238E27FC236}">
                    <a16:creationId xmlns:a16="http://schemas.microsoft.com/office/drawing/2014/main" id="{C86AD4E9-8DB0-CF54-2C5A-1CCE17601B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3337"/>
                <a:ext cx="213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5,000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4" name="Text Box 26">
                <a:extLst>
                  <a:ext uri="{FF2B5EF4-FFF2-40B4-BE49-F238E27FC236}">
                    <a16:creationId xmlns:a16="http://schemas.microsoft.com/office/drawing/2014/main" id="{D3639138-764C-73D5-6C07-CEAEF3A211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" y="3504"/>
                <a:ext cx="245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b="1">
                    <a:solidFill>
                      <a:srgbClr val="000000"/>
                    </a:solidFill>
                  </a:rPr>
                  <a:t>10,000</a:t>
                </a:r>
                <a:endParaRPr lang="en-US" altLang="en-US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5" name="Text Box 27">
                <a:extLst>
                  <a:ext uri="{FF2B5EF4-FFF2-40B4-BE49-F238E27FC236}">
                    <a16:creationId xmlns:a16="http://schemas.microsoft.com/office/drawing/2014/main" id="{EC3353C2-583D-723A-9352-EF3353E4C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6" y="1078"/>
                <a:ext cx="464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70000"/>
                  </a:spcBef>
                </a:pPr>
                <a:r>
                  <a:rPr lang="en-US" altLang="vi-VN" sz="1400" b="1">
                    <a:solidFill>
                      <a:srgbClr val="000000"/>
                    </a:solidFill>
                  </a:rPr>
                  <a:t>Độ sâu (m)</a:t>
                </a:r>
                <a:endParaRPr lang="en-US" altLang="vi-VN" sz="1400" b="1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406" name="Text Box 28">
              <a:extLst>
                <a:ext uri="{FF2B5EF4-FFF2-40B4-BE49-F238E27FC236}">
                  <a16:creationId xmlns:a16="http://schemas.microsoft.com/office/drawing/2014/main" id="{4BF8F95F-41E0-E3F5-3E00-B6A64EC2C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62"/>
              <a:ext cx="293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00"/>
                  </a:solidFill>
                </a:rPr>
                <a:t>Sự phân tầng ở đại dương</a:t>
              </a:r>
              <a:endParaRPr lang="en-US" altLang="vi-VN" sz="2400" b="1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64893" name="Text Box 29">
            <a:extLst>
              <a:ext uri="{FF2B5EF4-FFF2-40B4-BE49-F238E27FC236}">
                <a16:creationId xmlns:a16="http://schemas.microsoft.com/office/drawing/2014/main" id="{455D83B0-1A37-DE9A-057D-D1AA8238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/>
              <a:t> </a:t>
            </a:r>
            <a:r>
              <a:rPr lang="en-US" altLang="vi-VN" sz="2000" b="1">
                <a:solidFill>
                  <a:srgbClr val="FF0000"/>
                </a:solidFill>
              </a:rPr>
              <a:t>Vùng gần bờ</a:t>
            </a:r>
            <a:endParaRPr lang="en-US" altLang="vi-VN" sz="2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4894" name="Text Box 30">
            <a:extLst>
              <a:ext uri="{FF2B5EF4-FFF2-40B4-BE49-F238E27FC236}">
                <a16:creationId xmlns:a16="http://schemas.microsoft.com/office/drawing/2014/main" id="{11130A86-8261-D61E-ADA1-8634BE27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47800"/>
            <a:ext cx="17589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Vùng ven bờ</a:t>
            </a:r>
            <a:endParaRPr lang="en-US" altLang="vi-VN" sz="2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4895" name="Text Box 31">
            <a:extLst>
              <a:ext uri="{FF2B5EF4-FFF2-40B4-BE49-F238E27FC236}">
                <a16:creationId xmlns:a16="http://schemas.microsoft.com/office/drawing/2014/main" id="{D00C81B6-F66D-A220-3F2F-C1C73A7B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21336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Vùng ngo</a:t>
            </a:r>
            <a:r>
              <a:rPr lang="en-US" altLang="vi-VN" sz="2000" b="1">
                <a:solidFill>
                  <a:srgbClr val="FF0000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000" b="1">
                <a:solidFill>
                  <a:srgbClr val="FF0000"/>
                </a:solidFill>
              </a:rPr>
              <a:t>i khơi</a:t>
            </a:r>
            <a:endParaRPr lang="en-US" altLang="vi-VN" sz="2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4896" name="Text Box 32">
            <a:extLst>
              <a:ext uri="{FF2B5EF4-FFF2-40B4-BE49-F238E27FC236}">
                <a16:creationId xmlns:a16="http://schemas.microsoft.com/office/drawing/2014/main" id="{4B56802A-96AF-BA49-077E-4EBFD19B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1905000"/>
            <a:ext cx="17589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chemeClr val="bg2"/>
                </a:solidFill>
              </a:rPr>
              <a:t>Tầng trên</a:t>
            </a:r>
            <a:endParaRPr lang="en-US" altLang="vi-VN" sz="2000" b="1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64897" name="Text Box 33">
            <a:extLst>
              <a:ext uri="{FF2B5EF4-FFF2-40B4-BE49-F238E27FC236}">
                <a16:creationId xmlns:a16="http://schemas.microsoft.com/office/drawing/2014/main" id="{48ABB15A-0080-FAD9-34E4-98723783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3429000"/>
            <a:ext cx="17589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chemeClr val="bg2"/>
                </a:solidFill>
              </a:rPr>
              <a:t>Tầng  giữa</a:t>
            </a:r>
            <a:endParaRPr lang="en-US" altLang="vi-VN" sz="2000" b="1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64898" name="Text Box 34">
            <a:extLst>
              <a:ext uri="{FF2B5EF4-FFF2-40B4-BE49-F238E27FC236}">
                <a16:creationId xmlns:a16="http://schemas.microsoft.com/office/drawing/2014/main" id="{0DDAB2DC-6DFA-C91B-6AFA-C404D6A13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86400"/>
            <a:ext cx="17589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chemeClr val="bg2"/>
                </a:solidFill>
              </a:rPr>
              <a:t>Tầng đáy</a:t>
            </a:r>
            <a:endParaRPr lang="en-US" altLang="vi-VN" sz="2000" b="1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3" grpId="0"/>
      <p:bldP spid="164894" grpId="0"/>
      <p:bldP spid="164895" grpId="0"/>
      <p:bldP spid="164896" grpId="0"/>
      <p:bldP spid="164897" grpId="0"/>
      <p:bldP spid="1648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6" name="AutoShape 6">
            <a:extLst>
              <a:ext uri="{FF2B5EF4-FFF2-40B4-BE49-F238E27FC236}">
                <a16:creationId xmlns:a16="http://schemas.microsoft.com/office/drawing/2014/main" id="{FED73811-C22E-4F25-76F5-5821559E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728075" cy="30305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6350" algn="ctr">
            <a:solidFill>
              <a:schemeClr val="accent2"/>
            </a:solidFill>
            <a:rou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</a:t>
            </a:r>
            <a:r>
              <a:rPr lang="vi-VN" altLang="vi-VN" sz="2800"/>
              <a:t> </a:t>
            </a:r>
            <a:r>
              <a:rPr lang="en-US" altLang="vi-VN" sz="2400" b="1">
                <a:solidFill>
                  <a:srgbClr val="FF0066"/>
                </a:solidFill>
              </a:rPr>
              <a:t>Phân bố t</a:t>
            </a:r>
            <a:r>
              <a:rPr lang="vi-VN" altLang="vi-VN" sz="2400" b="1">
                <a:solidFill>
                  <a:srgbClr val="FF0066"/>
                </a:solidFill>
              </a:rPr>
              <a:t>heo </a:t>
            </a:r>
            <a:r>
              <a:rPr lang="en-US" altLang="vi-VN" sz="2400" b="1">
                <a:solidFill>
                  <a:srgbClr val="FF0066"/>
                </a:solidFill>
              </a:rPr>
              <a:t>chiều</a:t>
            </a:r>
            <a:r>
              <a:rPr lang="vi-VN" altLang="vi-VN" sz="2400" b="1">
                <a:solidFill>
                  <a:srgbClr val="FF0066"/>
                </a:solidFill>
              </a:rPr>
              <a:t> thẳng đứng:</a:t>
            </a:r>
          </a:p>
          <a:p>
            <a:pPr lvl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+ </a:t>
            </a:r>
            <a:r>
              <a:rPr lang="vi-VN" altLang="vi-VN" sz="2400">
                <a:solidFill>
                  <a:srgbClr val="0000FF"/>
                </a:solidFill>
              </a:rPr>
              <a:t>Rừng mưa nhiệt đới: tầng vượt tán, tầng tán rừng, tầng cây gỗ dưới tán, tầng cây nhỏ dưới cùng.</a:t>
            </a:r>
            <a:endParaRPr lang="en-US" altLang="vi-VN" sz="2400">
              <a:solidFill>
                <a:srgbClr val="0000FF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+ </a:t>
            </a:r>
            <a:r>
              <a:rPr lang="vi-VN" altLang="vi-VN" sz="2400">
                <a:solidFill>
                  <a:srgbClr val="0000FF"/>
                </a:solidFill>
              </a:rPr>
              <a:t>Trong các ao nuôi cá: tầng trên</a:t>
            </a:r>
            <a:r>
              <a:rPr lang="en-US" altLang="vi-VN" sz="2400">
                <a:solidFill>
                  <a:srgbClr val="0000FF"/>
                </a:solidFill>
              </a:rPr>
              <a:t> </a:t>
            </a:r>
            <a:r>
              <a:rPr lang="vi-VN" altLang="vi-VN" sz="2400">
                <a:solidFill>
                  <a:srgbClr val="0000FF"/>
                </a:solidFill>
              </a:rPr>
              <a:t>(động vật, thực vật phù du, cá mè, cá trắm...); tầng giữa</a:t>
            </a:r>
            <a:r>
              <a:rPr lang="en-US" altLang="vi-VN" sz="2400">
                <a:solidFill>
                  <a:srgbClr val="0000FF"/>
                </a:solidFill>
              </a:rPr>
              <a:t> </a:t>
            </a:r>
            <a:r>
              <a:rPr lang="vi-VN" altLang="vi-VN" sz="2400">
                <a:solidFill>
                  <a:srgbClr val="0000FF"/>
                </a:solidFill>
              </a:rPr>
              <a:t>(cá chép, cá trôi, cá rô...); tầng đáy</a:t>
            </a:r>
            <a:r>
              <a:rPr lang="en-US" altLang="vi-VN" sz="2400">
                <a:solidFill>
                  <a:srgbClr val="0000FF"/>
                </a:solidFill>
              </a:rPr>
              <a:t> </a:t>
            </a:r>
            <a:r>
              <a:rPr lang="vi-VN" altLang="vi-VN" sz="2400">
                <a:solidFill>
                  <a:srgbClr val="0000FF"/>
                </a:solidFill>
              </a:rPr>
              <a:t>(tôm, cua, ốc, lươn...)</a:t>
            </a:r>
            <a:r>
              <a:rPr lang="en-US" altLang="vi-VN" sz="2400">
                <a:solidFill>
                  <a:srgbClr val="0000FF"/>
                </a:solidFill>
              </a:rPr>
              <a:t>.</a:t>
            </a:r>
            <a:endParaRPr lang="vi-VN" altLang="vi-VN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8248" name="AutoShape 8">
            <a:extLst>
              <a:ext uri="{FF2B5EF4-FFF2-40B4-BE49-F238E27FC236}">
                <a16:creationId xmlns:a16="http://schemas.microsoft.com/office/drawing/2014/main" id="{AB1DF6EA-D98A-1DB5-2C6F-877325A0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94738" cy="22129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6350">
            <a:solidFill>
              <a:schemeClr val="accent2"/>
            </a:solidFill>
            <a:rou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anose="02010600030101010101" pitchFamily="2" charset="-122"/>
                <a:sym typeface="Wingdings" panose="05000000000000000000" pitchFamily="2" charset="2"/>
              </a:rPr>
              <a:t></a:t>
            </a:r>
            <a:r>
              <a:rPr lang="vi-VN" altLang="vi-VN" sz="2800"/>
              <a:t> </a:t>
            </a:r>
            <a:r>
              <a:rPr lang="en-US" altLang="zh-CN" sz="2400" b="1">
                <a:solidFill>
                  <a:srgbClr val="FF0066"/>
                </a:solidFill>
                <a:ea typeface="SimSun" panose="02010600030101010101" pitchFamily="2" charset="-122"/>
              </a:rPr>
              <a:t>Phân bố t</a:t>
            </a:r>
            <a:r>
              <a:rPr lang="vi-VN" altLang="vi-VN" sz="2400" b="1">
                <a:solidFill>
                  <a:srgbClr val="FF0066"/>
                </a:solidFill>
              </a:rPr>
              <a:t>heo </a:t>
            </a:r>
            <a:r>
              <a:rPr lang="en-US" altLang="zh-CN" sz="2400" b="1">
                <a:solidFill>
                  <a:srgbClr val="FF0066"/>
                </a:solidFill>
                <a:ea typeface="SimSun" panose="02010600030101010101" pitchFamily="2" charset="-122"/>
              </a:rPr>
              <a:t>chiều</a:t>
            </a:r>
            <a:r>
              <a:rPr lang="vi-VN" altLang="vi-VN" sz="2400" b="1">
                <a:solidFill>
                  <a:srgbClr val="FF0066"/>
                </a:solidFill>
              </a:rPr>
              <a:t> ngang:</a:t>
            </a:r>
            <a:endParaRPr lang="en-US" altLang="zh-CN" sz="2400" b="1">
              <a:solidFill>
                <a:srgbClr val="FF0066"/>
              </a:solidFill>
              <a:ea typeface="SimSun" panose="02010600030101010101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+ </a:t>
            </a:r>
            <a:r>
              <a:rPr lang="vi-VN" altLang="vi-VN" sz="2400">
                <a:solidFill>
                  <a:srgbClr val="0000FF"/>
                </a:solidFill>
              </a:rPr>
              <a:t>Trên mặt đất: đỉnh núi, sườn núi, chân núi</a:t>
            </a:r>
          </a:p>
          <a:p>
            <a:pPr lvl="1"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+ </a:t>
            </a:r>
            <a:r>
              <a:rPr lang="vi-VN" altLang="vi-VN" sz="2400">
                <a:solidFill>
                  <a:srgbClr val="0000FF"/>
                </a:solidFill>
              </a:rPr>
              <a:t>Đại dương: gần bờ (tôm, cua, cá nhỏ...), ven bờ (cá ngừ, cá thu...)</a:t>
            </a:r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  <a:r>
              <a:rPr lang="vi-VN" altLang="vi-VN" sz="2400">
                <a:solidFill>
                  <a:srgbClr val="0000FF"/>
                </a:solidFill>
              </a:rPr>
              <a:t>v</a:t>
            </a:r>
            <a:r>
              <a:rPr lang="vi-VN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vi-VN" altLang="vi-VN" sz="2400">
                <a:solidFill>
                  <a:srgbClr val="0000FF"/>
                </a:solidFill>
              </a:rPr>
              <a:t> vùng </a:t>
            </a:r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ngo</a:t>
            </a:r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i </a:t>
            </a:r>
            <a:r>
              <a:rPr lang="vi-VN" altLang="vi-VN" sz="2400">
                <a:solidFill>
                  <a:srgbClr val="0000FF"/>
                </a:solidFill>
              </a:rPr>
              <a:t>khơi (cá voi, cá heo...)</a:t>
            </a:r>
            <a:endParaRPr lang="vi-VN" altLang="vi-VN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AutoShape 14">
            <a:extLst>
              <a:ext uri="{FF2B5EF4-FFF2-40B4-BE49-F238E27FC236}">
                <a16:creationId xmlns:a16="http://schemas.microsoft.com/office/drawing/2014/main" id="{7E88017D-AA9C-A1E7-6BDE-FAB4F42BC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00"/>
            <a:ext cx="8351838" cy="5619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700" b="1">
                <a:solidFill>
                  <a:srgbClr val="0033CC"/>
                </a:solidFill>
              </a:rPr>
              <a:t>II. MỘT SỐ ĐẶC TRƯNG CƠ BẢN CỦA QUẦN XÃ</a:t>
            </a:r>
            <a:endParaRPr lang="en-US" altLang="vi-VN" sz="27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7412" name="Text Box 15">
            <a:extLst>
              <a:ext uri="{FF2B5EF4-FFF2-40B4-BE49-F238E27FC236}">
                <a16:creationId xmlns:a16="http://schemas.microsoft.com/office/drawing/2014/main" id="{EA3976A0-C75C-69E0-104B-9BBA2CFC2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73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400" b="1">
                <a:solidFill>
                  <a:srgbClr val="5F5F5F"/>
                </a:solidFill>
              </a:rPr>
              <a:t>2. Đặc trưng về phân bố cá thể trong không gian của quần xã</a:t>
            </a:r>
            <a:endParaRPr lang="pt-BR" altLang="vi-VN" sz="2400" b="1">
              <a:solidFill>
                <a:srgbClr val="5F5F5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79" name="Group 15">
            <a:extLst>
              <a:ext uri="{FF2B5EF4-FFF2-40B4-BE49-F238E27FC236}">
                <a16:creationId xmlns:a16="http://schemas.microsoft.com/office/drawing/2014/main" id="{47DB3C7A-D876-817E-D1D6-3B7AF520D8A2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9144000" cy="4648200"/>
            <a:chOff x="0" y="720"/>
            <a:chExt cx="5760" cy="2928"/>
          </a:xfrm>
        </p:grpSpPr>
        <p:grpSp>
          <p:nvGrpSpPr>
            <p:cNvPr id="18434" name="Group 5">
              <a:extLst>
                <a:ext uri="{FF2B5EF4-FFF2-40B4-BE49-F238E27FC236}">
                  <a16:creationId xmlns:a16="http://schemas.microsoft.com/office/drawing/2014/main" id="{4B78A945-3C31-BB68-1B64-04602AFFE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0"/>
              <a:ext cx="5760" cy="2928"/>
              <a:chOff x="0" y="0"/>
              <a:chExt cx="5616" cy="3216"/>
            </a:xfrm>
          </p:grpSpPr>
          <p:pic>
            <p:nvPicPr>
              <p:cNvPr id="18435" name="Picture 6" descr="aoho copy">
                <a:extLst>
                  <a:ext uri="{FF2B5EF4-FFF2-40B4-BE49-F238E27FC236}">
                    <a16:creationId xmlns:a16="http://schemas.microsoft.com/office/drawing/2014/main" id="{87258C6D-3F9B-38AF-E0CF-16E0B5833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616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36" name="Text Box 7">
                <a:extLst>
                  <a:ext uri="{FF2B5EF4-FFF2-40B4-BE49-F238E27FC236}">
                    <a16:creationId xmlns:a16="http://schemas.microsoft.com/office/drawing/2014/main" id="{7B4B26BF-D825-4B4E-1EB1-74C97A0DC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0"/>
                <a:ext cx="864" cy="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Ánh sáng mặt trời</a:t>
                </a:r>
                <a:endParaRPr lang="en-US" altLang="vi-VN" sz="240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37" name="Group 14">
              <a:extLst>
                <a:ext uri="{FF2B5EF4-FFF2-40B4-BE49-F238E27FC236}">
                  <a16:creationId xmlns:a16="http://schemas.microsoft.com/office/drawing/2014/main" id="{8BF55AA6-4484-35CB-437F-3EFB6C943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016"/>
              <a:ext cx="1179" cy="1152"/>
              <a:chOff x="564" y="2016"/>
              <a:chExt cx="1179" cy="1152"/>
            </a:xfrm>
          </p:grpSpPr>
          <p:sp>
            <p:nvSpPr>
              <p:cNvPr id="18438" name="Text Box 8">
                <a:extLst>
                  <a:ext uri="{FF2B5EF4-FFF2-40B4-BE49-F238E27FC236}">
                    <a16:creationId xmlns:a16="http://schemas.microsoft.com/office/drawing/2014/main" id="{204C6DA8-5D53-4838-14C1-5ABADFAF9E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" y="2016"/>
                <a:ext cx="10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Tầng trên</a:t>
                </a:r>
                <a:endParaRPr lang="en-US" altLang="vi-VN" sz="240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39" name="Text Box 9">
                <a:extLst>
                  <a:ext uri="{FF2B5EF4-FFF2-40B4-BE49-F238E27FC236}">
                    <a16:creationId xmlns:a16="http://schemas.microsoft.com/office/drawing/2014/main" id="{8860A0E7-32BF-E912-2F56-43C7C4376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" y="2304"/>
                <a:ext cx="9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Tầng giữa</a:t>
                </a:r>
                <a:endParaRPr lang="en-US" altLang="vi-VN" sz="240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0" name="Text Box 10">
                <a:extLst>
                  <a:ext uri="{FF2B5EF4-FFF2-40B4-BE49-F238E27FC236}">
                    <a16:creationId xmlns:a16="http://schemas.microsoft.com/office/drawing/2014/main" id="{49D3EE11-8B58-8921-F0CA-30D6F3E8BE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2880"/>
                <a:ext cx="9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Tầng đáy</a:t>
                </a:r>
                <a:endParaRPr lang="en-US" altLang="vi-VN" sz="240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9275" name="Text Box 11">
            <a:extLst>
              <a:ext uri="{FF2B5EF4-FFF2-40B4-BE49-F238E27FC236}">
                <a16:creationId xmlns:a16="http://schemas.microsoft.com/office/drawing/2014/main" id="{55397571-3323-4414-E219-B5BBEB4A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70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Hiểu biết về sự phân bố của quần xã ao hồ có ý nghĩa gì đối với việc nuôi cá?</a:t>
            </a:r>
            <a:endParaRPr lang="en-US" altLang="vi-VN" sz="24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442" name="Text Box 16">
            <a:extLst>
              <a:ext uri="{FF2B5EF4-FFF2-40B4-BE49-F238E27FC236}">
                <a16:creationId xmlns:a16="http://schemas.microsoft.com/office/drawing/2014/main" id="{DF3DC8EC-1C04-05B5-E534-00B06D4E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09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400" b="1"/>
              <a:t>2. Đặc trưng về phân bố cá thể trong không gian của quần xã</a:t>
            </a:r>
            <a:endParaRPr lang="pt-BR" altLang="vi-VN" sz="2400" b="1">
              <a:cs typeface="Times New Roman" panose="02020603050405020304" pitchFamily="18" charset="0"/>
            </a:endParaRPr>
          </a:p>
        </p:txBody>
      </p:sp>
      <p:sp>
        <p:nvSpPr>
          <p:cNvPr id="18443" name="AutoShape 17">
            <a:extLst>
              <a:ext uri="{FF2B5EF4-FFF2-40B4-BE49-F238E27FC236}">
                <a16:creationId xmlns:a16="http://schemas.microsoft.com/office/drawing/2014/main" id="{812C0891-7DE0-E8F6-2627-415F6D7E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51838" cy="5619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700" b="1">
                <a:solidFill>
                  <a:srgbClr val="0033CC"/>
                </a:solidFill>
              </a:rPr>
              <a:t>II. MỘT SỐ ĐẶC TRƯNG CƠ BẢN CỦA QUẦN XÃ</a:t>
            </a:r>
            <a:endParaRPr lang="en-US" altLang="vi-VN" sz="27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>
            <a:extLst>
              <a:ext uri="{FF2B5EF4-FFF2-40B4-BE49-F238E27FC236}">
                <a16:creationId xmlns:a16="http://schemas.microsoft.com/office/drawing/2014/main" id="{1FC4693A-464E-B89C-D099-7CBC0C5EC546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9144000" cy="4648200"/>
            <a:chOff x="0" y="720"/>
            <a:chExt cx="5760" cy="2928"/>
          </a:xfrm>
        </p:grpSpPr>
        <p:grpSp>
          <p:nvGrpSpPr>
            <p:cNvPr id="19458" name="Group 3">
              <a:extLst>
                <a:ext uri="{FF2B5EF4-FFF2-40B4-BE49-F238E27FC236}">
                  <a16:creationId xmlns:a16="http://schemas.microsoft.com/office/drawing/2014/main" id="{8313329C-BF79-AEEC-80A9-019AEE595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0"/>
              <a:ext cx="5760" cy="2928"/>
              <a:chOff x="0" y="0"/>
              <a:chExt cx="5616" cy="3216"/>
            </a:xfrm>
          </p:grpSpPr>
          <p:pic>
            <p:nvPicPr>
              <p:cNvPr id="19459" name="Picture 4" descr="aoho copy">
                <a:extLst>
                  <a:ext uri="{FF2B5EF4-FFF2-40B4-BE49-F238E27FC236}">
                    <a16:creationId xmlns:a16="http://schemas.microsoft.com/office/drawing/2014/main" id="{EA154BA4-FDD5-9557-0DC2-5D0CA36F1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616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0" name="Text Box 5">
                <a:extLst>
                  <a:ext uri="{FF2B5EF4-FFF2-40B4-BE49-F238E27FC236}">
                    <a16:creationId xmlns:a16="http://schemas.microsoft.com/office/drawing/2014/main" id="{DDC0FDB9-FB2A-4005-87B1-DB0B893723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0"/>
                <a:ext cx="864" cy="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Ánh sáng mặt trời</a:t>
                </a:r>
              </a:p>
            </p:txBody>
          </p:sp>
        </p:grpSp>
        <p:grpSp>
          <p:nvGrpSpPr>
            <p:cNvPr id="19461" name="Group 6">
              <a:extLst>
                <a:ext uri="{FF2B5EF4-FFF2-40B4-BE49-F238E27FC236}">
                  <a16:creationId xmlns:a16="http://schemas.microsoft.com/office/drawing/2014/main" id="{D25E97E2-1327-2F01-4212-13B88CA6E7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016"/>
              <a:ext cx="1179" cy="1152"/>
              <a:chOff x="564" y="2016"/>
              <a:chExt cx="1179" cy="1152"/>
            </a:xfrm>
          </p:grpSpPr>
          <p:sp>
            <p:nvSpPr>
              <p:cNvPr id="19462" name="Text Box 7">
                <a:extLst>
                  <a:ext uri="{FF2B5EF4-FFF2-40B4-BE49-F238E27FC236}">
                    <a16:creationId xmlns:a16="http://schemas.microsoft.com/office/drawing/2014/main" id="{8B47DC93-39C1-8923-6975-625925EC4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" y="2016"/>
                <a:ext cx="10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Tầng trên</a:t>
                </a:r>
              </a:p>
            </p:txBody>
          </p:sp>
          <p:sp>
            <p:nvSpPr>
              <p:cNvPr id="19463" name="Text Box 8">
                <a:extLst>
                  <a:ext uri="{FF2B5EF4-FFF2-40B4-BE49-F238E27FC236}">
                    <a16:creationId xmlns:a16="http://schemas.microsoft.com/office/drawing/2014/main" id="{6CF1F436-A584-8BF5-74D8-504D3F500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" y="2304"/>
                <a:ext cx="9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Tầng giữa</a:t>
                </a:r>
              </a:p>
            </p:txBody>
          </p:sp>
          <p:sp>
            <p:nvSpPr>
              <p:cNvPr id="19464" name="Text Box 9">
                <a:extLst>
                  <a:ext uri="{FF2B5EF4-FFF2-40B4-BE49-F238E27FC236}">
                    <a16:creationId xmlns:a16="http://schemas.microsoft.com/office/drawing/2014/main" id="{1DD1138C-DC6A-DF82-FA99-D47A26F08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2880"/>
                <a:ext cx="92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400">
                    <a:solidFill>
                      <a:srgbClr val="0000FF"/>
                    </a:solidFill>
                  </a:rPr>
                  <a:t>Tầng đáy</a:t>
                </a:r>
              </a:p>
            </p:txBody>
          </p:sp>
        </p:grpSp>
      </p:grpSp>
      <p:sp>
        <p:nvSpPr>
          <p:cNvPr id="189450" name="Text Box 10">
            <a:extLst>
              <a:ext uri="{FF2B5EF4-FFF2-40B4-BE49-F238E27FC236}">
                <a16:creationId xmlns:a16="http://schemas.microsoft.com/office/drawing/2014/main" id="{21A1CB68-047D-B4A0-6ABD-CA372B35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70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</a:rPr>
              <a:t>Hiểu biết về sự phân bố của quần xã ao hồ có ý nghĩa gì đối với việc nuôi cá?</a:t>
            </a:r>
            <a:endParaRPr lang="en-US" alt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id="{A57F6764-B44F-C745-A64A-97AB594C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400">
                <a:solidFill>
                  <a:srgbClr val="0033CC"/>
                </a:solidFill>
                <a:latin typeface="Arial" panose="020B0604020202020204" pitchFamily="34" charset="0"/>
              </a:rPr>
              <a:t>2. Đặc trưng về phân bố cá thể trong không gian của quần xã</a:t>
            </a:r>
            <a:endParaRPr lang="pt-BR" altLang="vi-VN" sz="24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7" name="AutoShape 12">
            <a:extLst>
              <a:ext uri="{FF2B5EF4-FFF2-40B4-BE49-F238E27FC236}">
                <a16:creationId xmlns:a16="http://schemas.microsoft.com/office/drawing/2014/main" id="{4F6E8629-FC5E-2FB1-CABE-7DC4A6398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351838" cy="5572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700" b="1">
                <a:solidFill>
                  <a:srgbClr val="0033CC"/>
                </a:solidFill>
                <a:latin typeface="Arial" panose="020B0604020202020204" pitchFamily="34" charset="0"/>
              </a:rPr>
              <a:t>II. MỘT SỐ ĐẶC TRƯNG CƠ BẢN CỦA QUẦN XÃ</a:t>
            </a:r>
            <a:endParaRPr lang="en-US" altLang="vi-VN" sz="27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866156-4E02-EF7D-2539-0D1E73060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>
                <a:solidFill>
                  <a:srgbClr val="0000FF"/>
                </a:solidFill>
              </a:rPr>
              <a:t>III. QUAN HỆ GIỮA CÁC LOÀI TRONG QUẦN XÃ </a:t>
            </a:r>
          </a:p>
          <a:p>
            <a:r>
              <a:rPr lang="en-US" altLang="vi-VN" sz="2800" b="1"/>
              <a:t>1. Các mối quan hệ sinh thái</a:t>
            </a:r>
            <a:endParaRPr lang="en-US" altLang="vi-VN" sz="2800" b="1">
              <a:cs typeface="Times New Roman" panose="02020603050405020304" pitchFamily="18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38A2000F-E1D6-6144-00DF-A057E874DE8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776413"/>
            <a:ext cx="6324600" cy="2109787"/>
            <a:chOff x="1524000" y="1676400"/>
            <a:chExt cx="4191000" cy="1905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82998D-3467-1639-3D92-B4DFECAEBF3D}"/>
                </a:ext>
              </a:extLst>
            </p:cNvPr>
            <p:cNvSpPr/>
            <p:nvPr/>
          </p:nvSpPr>
          <p:spPr>
            <a:xfrm>
              <a:off x="1524000" y="2361569"/>
              <a:ext cx="1294960" cy="5346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Hỗ trợ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3C53344-14C3-02A6-24A6-9A87219B6FD9}"/>
                </a:ext>
              </a:extLst>
            </p:cNvPr>
            <p:cNvCxnSpPr/>
            <p:nvPr/>
          </p:nvCxnSpPr>
          <p:spPr>
            <a:xfrm flipV="1">
              <a:off x="2818960" y="1981716"/>
              <a:ext cx="915203" cy="379854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8C5527-71D9-66F9-A43F-AC1D7BAEA2E6}"/>
                </a:ext>
              </a:extLst>
            </p:cNvPr>
            <p:cNvSpPr/>
            <p:nvPr/>
          </p:nvSpPr>
          <p:spPr>
            <a:xfrm>
              <a:off x="3886697" y="1676400"/>
              <a:ext cx="1828303" cy="5332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Cộng sinh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6986AC-F713-47D5-96C8-AC7ACC6222BB}"/>
                </a:ext>
              </a:extLst>
            </p:cNvPr>
            <p:cNvSpPr/>
            <p:nvPr/>
          </p:nvSpPr>
          <p:spPr>
            <a:xfrm>
              <a:off x="3886697" y="2361569"/>
              <a:ext cx="1828303" cy="5346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Hợp tác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F79454-9D1E-9930-BE14-004F77E42C91}"/>
                </a:ext>
              </a:extLst>
            </p:cNvPr>
            <p:cNvSpPr/>
            <p:nvPr/>
          </p:nvSpPr>
          <p:spPr>
            <a:xfrm>
              <a:off x="3886697" y="3048172"/>
              <a:ext cx="1828303" cy="5332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Hội sinh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8304A87-A5C3-3B32-5523-B5AC0C1AD693}"/>
                </a:ext>
              </a:extLst>
            </p:cNvPr>
            <p:cNvCxnSpPr/>
            <p:nvPr/>
          </p:nvCxnSpPr>
          <p:spPr>
            <a:xfrm>
              <a:off x="2818960" y="2629616"/>
              <a:ext cx="915203" cy="37269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D41F714-9253-8F01-70EB-618D9C519B34}"/>
                </a:ext>
              </a:extLst>
            </p:cNvPr>
            <p:cNvCxnSpPr/>
            <p:nvPr/>
          </p:nvCxnSpPr>
          <p:spPr>
            <a:xfrm>
              <a:off x="2818960" y="2896231"/>
              <a:ext cx="915203" cy="533228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9">
            <a:extLst>
              <a:ext uri="{FF2B5EF4-FFF2-40B4-BE49-F238E27FC236}">
                <a16:creationId xmlns:a16="http://schemas.microsoft.com/office/drawing/2014/main" id="{E53C99F3-A4A0-2A73-ECC0-FCD9A980824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267200"/>
            <a:ext cx="6324600" cy="2368550"/>
            <a:chOff x="1524000" y="4114800"/>
            <a:chExt cx="4191000" cy="2667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1FC223-E531-2F97-7B7F-E8811AD3E8EF}"/>
                </a:ext>
              </a:extLst>
            </p:cNvPr>
            <p:cNvSpPr/>
            <p:nvPr/>
          </p:nvSpPr>
          <p:spPr>
            <a:xfrm>
              <a:off x="3885646" y="4114800"/>
              <a:ext cx="1829354" cy="5326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Cạnh tranh</a:t>
              </a:r>
              <a:r>
                <a:rPr lang="en-US" altLang="zh-CN" sz="2000">
                  <a:solidFill>
                    <a:srgbClr val="0000FF"/>
                  </a:solidFill>
                  <a:ea typeface="SimSun" panose="02010600030101010101" pitchFamily="2" charset="-122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ED4A31-1857-45DE-2B64-307971CCA073}"/>
                </a:ext>
              </a:extLst>
            </p:cNvPr>
            <p:cNvSpPr/>
            <p:nvPr/>
          </p:nvSpPr>
          <p:spPr>
            <a:xfrm>
              <a:off x="3885646" y="5485839"/>
              <a:ext cx="1829354" cy="6095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200">
                  <a:solidFill>
                    <a:srgbClr val="0000FF"/>
                  </a:solidFill>
                  <a:ea typeface="SimSun" panose="02010600030101010101" pitchFamily="2" charset="-122"/>
                </a:rPr>
                <a:t>Ức chế - cảm nhiễm</a:t>
              </a:r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8D83A1-65E9-FFA0-430C-7FDE26782C97}"/>
                </a:ext>
              </a:extLst>
            </p:cNvPr>
            <p:cNvSpPr/>
            <p:nvPr/>
          </p:nvSpPr>
          <p:spPr>
            <a:xfrm>
              <a:off x="3885646" y="4801213"/>
              <a:ext cx="1829354" cy="5326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Kí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sinh</a:t>
              </a:r>
              <a:r>
                <a: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227209-23FA-97A4-AD37-030FBD183311}"/>
                </a:ext>
              </a:extLst>
            </p:cNvPr>
            <p:cNvSpPr/>
            <p:nvPr/>
          </p:nvSpPr>
          <p:spPr>
            <a:xfrm>
              <a:off x="1524000" y="5257034"/>
              <a:ext cx="1294960" cy="5344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FF"/>
                  </a:solidFill>
                  <a:ea typeface="SimSun" panose="02010600030101010101" pitchFamily="2" charset="-122"/>
                </a:rPr>
                <a:t>Đối kháng</a:t>
              </a:r>
              <a:r>
                <a:rPr lang="en-US" altLang="zh-CN" sz="2200">
                  <a:solidFill>
                    <a:srgbClr val="0000FF"/>
                  </a:solidFill>
                  <a:ea typeface="SimSun" panose="02010600030101010101" pitchFamily="2" charset="-122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0124E1-E325-B719-D002-7A32ED1CFC49}"/>
                </a:ext>
              </a:extLst>
            </p:cNvPr>
            <p:cNvSpPr/>
            <p:nvPr/>
          </p:nvSpPr>
          <p:spPr>
            <a:xfrm>
              <a:off x="3885646" y="6249115"/>
              <a:ext cx="1829354" cy="5326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SV </a:t>
              </a:r>
              <a:r>
                <a:rPr 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này</a:t>
              </a: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ăn</a:t>
              </a: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SV </a:t>
              </a:r>
              <a:r>
                <a:rPr 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khác</a:t>
              </a: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1A88108-CADD-4E13-DFCF-0302A094F0FC}"/>
                </a:ext>
              </a:extLst>
            </p:cNvPr>
            <p:cNvCxnSpPr/>
            <p:nvPr/>
          </p:nvCxnSpPr>
          <p:spPr>
            <a:xfrm flipV="1">
              <a:off x="2818960" y="4381143"/>
              <a:ext cx="990944" cy="875891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363FA0A-FF13-2C96-F3A2-8DBEEE2CBE90}"/>
                </a:ext>
              </a:extLst>
            </p:cNvPr>
            <p:cNvCxnSpPr/>
            <p:nvPr/>
          </p:nvCxnSpPr>
          <p:spPr>
            <a:xfrm flipV="1">
              <a:off x="2818960" y="5181958"/>
              <a:ext cx="990944" cy="228804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AD5B0-13C0-AC8D-AD9D-883C2F6208A5}"/>
                </a:ext>
              </a:extLst>
            </p:cNvPr>
            <p:cNvCxnSpPr/>
            <p:nvPr/>
          </p:nvCxnSpPr>
          <p:spPr>
            <a:xfrm>
              <a:off x="2818960" y="5639567"/>
              <a:ext cx="914151" cy="151940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E92BA67-C1F4-39BE-8775-B1F14C05E144}"/>
                </a:ext>
              </a:extLst>
            </p:cNvPr>
            <p:cNvCxnSpPr/>
            <p:nvPr/>
          </p:nvCxnSpPr>
          <p:spPr>
            <a:xfrm>
              <a:off x="2818960" y="5791506"/>
              <a:ext cx="990944" cy="761489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Table 21504">
            <a:extLst>
              <a:ext uri="{FF2B5EF4-FFF2-40B4-BE49-F238E27FC236}">
                <a16:creationId xmlns:a16="http://schemas.microsoft.com/office/drawing/2014/main" id="{5BEF1904-343F-4DE8-1B98-64BFFA21767A}"/>
              </a:ext>
            </a:extLst>
          </p:cNvPr>
          <p:cNvGraphicFramePr/>
          <p:nvPr/>
        </p:nvGraphicFramePr>
        <p:xfrm>
          <a:off x="76200" y="0"/>
          <a:ext cx="9067800" cy="67818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Quan hệ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vi-VN" altLang="x-none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altLang="x-none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đ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iểm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Ví dụ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963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Hỗ trợ</a:t>
                      </a:r>
                      <a:endPara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Cộng sinh</a:t>
                      </a:r>
                    </a:p>
                    <a:p>
                      <a:pPr lvl="0" indent="0" algn="ctr" eaLnBrk="1" hangingPunct="1">
                        <a:buNone/>
                      </a:pPr>
                      <a:endParaRPr lang="en-US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endParaRPr lang="en-US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endParaRPr lang="en-US" altLang="zh-CN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5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altLang="zh-CN" sz="24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altLang="zh-CN" sz="24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93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endParaRPr lang="en-US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Hợp tác</a:t>
                      </a:r>
                    </a:p>
                    <a:p>
                      <a:pPr lvl="0" indent="0" algn="ctr" eaLnBrk="1" hangingPunct="1">
                        <a:buNone/>
                      </a:pPr>
                      <a:endParaRPr lang="en-US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endParaRPr lang="en-US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endParaRPr lang="en-US" altLang="zh-CN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5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altLang="zh-CN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altLang="zh-CN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Hội sinh</a:t>
                      </a:r>
                    </a:p>
                    <a:p>
                      <a:pPr lvl="0" indent="0" algn="ctr" eaLnBrk="1" hangingPunct="1">
                        <a:buNone/>
                      </a:pPr>
                      <a:endParaRPr lang="en-US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endParaRPr lang="en-US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endParaRPr lang="en-US" altLang="zh-CN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5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altLang="zh-CN" sz="24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altLang="zh-CN" sz="24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7B046E8-097C-3DBE-E681-D9BCDBE83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288925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D1A0B9-7428-D7A3-0968-DCE43A4F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1676400"/>
            <a:ext cx="304800" cy="3810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74A49-CDAD-DC0E-F3AD-C6698015F23B}"/>
              </a:ext>
            </a:extLst>
          </p:cNvPr>
          <p:cNvCxnSpPr/>
          <p:nvPr/>
        </p:nvCxnSpPr>
        <p:spPr>
          <a:xfrm>
            <a:off x="1311275" y="18288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8FA51B-0BF6-5AE7-89B4-8F427DA2FB25}"/>
              </a:ext>
            </a:extLst>
          </p:cNvPr>
          <p:cNvCxnSpPr/>
          <p:nvPr/>
        </p:nvCxnSpPr>
        <p:spPr>
          <a:xfrm rot="10800000">
            <a:off x="1311275" y="19812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>
            <a:extLst>
              <a:ext uri="{FF2B5EF4-FFF2-40B4-BE49-F238E27FC236}">
                <a16:creationId xmlns:a16="http://schemas.microsoft.com/office/drawing/2014/main" id="{A2BA6A79-E294-5D74-F7D6-9E1E2D2DA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2133600"/>
            <a:ext cx="304800" cy="228600"/>
          </a:xfrm>
          <a:custGeom>
            <a:avLst/>
            <a:gdLst>
              <a:gd name="T0" fmla="*/ 264399 w 304800"/>
              <a:gd name="T1" fmla="*/ 114300 h 228600"/>
              <a:gd name="T2" fmla="*/ 152400 w 304800"/>
              <a:gd name="T3" fmla="*/ 198299 h 228600"/>
              <a:gd name="T4" fmla="*/ 40401 w 304800"/>
              <a:gd name="T5" fmla="*/ 114300 h 228600"/>
              <a:gd name="T6" fmla="*/ 152400 w 304800"/>
              <a:gd name="T7" fmla="*/ 30301 h 228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0401 w 304800"/>
              <a:gd name="T13" fmla="*/ 87417 h 228600"/>
              <a:gd name="T14" fmla="*/ 264399 w 304800"/>
              <a:gd name="T15" fmla="*/ 141183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6D7A83F0-3680-8924-F3F6-3D410091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2133600"/>
            <a:ext cx="304800" cy="228600"/>
          </a:xfrm>
          <a:custGeom>
            <a:avLst/>
            <a:gdLst>
              <a:gd name="T0" fmla="*/ 264399 w 304800"/>
              <a:gd name="T1" fmla="*/ 114300 h 228600"/>
              <a:gd name="T2" fmla="*/ 152400 w 304800"/>
              <a:gd name="T3" fmla="*/ 198299 h 228600"/>
              <a:gd name="T4" fmla="*/ 40401 w 304800"/>
              <a:gd name="T5" fmla="*/ 114300 h 228600"/>
              <a:gd name="T6" fmla="*/ 152400 w 304800"/>
              <a:gd name="T7" fmla="*/ 30301 h 228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0401 w 304800"/>
              <a:gd name="T13" fmla="*/ 87417 h 228600"/>
              <a:gd name="T14" fmla="*/ 264399 w 304800"/>
              <a:gd name="T15" fmla="*/ 141183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F76DE2-9E7B-C707-EB1F-DC363FBD2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29063"/>
            <a:ext cx="304800" cy="3048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8DF93E-649D-327F-0489-502A7632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3929063"/>
            <a:ext cx="304800" cy="3048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72118C-19C7-94D6-E4A4-75AA3C14EF8D}"/>
              </a:ext>
            </a:extLst>
          </p:cNvPr>
          <p:cNvCxnSpPr/>
          <p:nvPr/>
        </p:nvCxnSpPr>
        <p:spPr>
          <a:xfrm rot="10800000">
            <a:off x="1311275" y="4189413"/>
            <a:ext cx="3810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25A4FD-647C-16EB-BE57-C79C1053DC59}"/>
              </a:ext>
            </a:extLst>
          </p:cNvPr>
          <p:cNvCxnSpPr/>
          <p:nvPr/>
        </p:nvCxnSpPr>
        <p:spPr>
          <a:xfrm>
            <a:off x="1311275" y="40386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1C38D2-5ACD-B700-6BA5-22FA8B3F7085}"/>
              </a:ext>
            </a:extLst>
          </p:cNvPr>
          <p:cNvCxnSpPr/>
          <p:nvPr/>
        </p:nvCxnSpPr>
        <p:spPr>
          <a:xfrm rot="10800000">
            <a:off x="1311275" y="6091238"/>
            <a:ext cx="3810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6643F9-0339-0D07-A6A7-3E1FCE383895}"/>
              </a:ext>
            </a:extLst>
          </p:cNvPr>
          <p:cNvCxnSpPr/>
          <p:nvPr/>
        </p:nvCxnSpPr>
        <p:spPr>
          <a:xfrm flipV="1">
            <a:off x="1311275" y="5938838"/>
            <a:ext cx="38100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us 25">
            <a:extLst>
              <a:ext uri="{FF2B5EF4-FFF2-40B4-BE49-F238E27FC236}">
                <a16:creationId xmlns:a16="http://schemas.microsoft.com/office/drawing/2014/main" id="{137C36A2-8AEB-07C7-109B-0A4AD6178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4572000"/>
            <a:ext cx="304800" cy="228600"/>
          </a:xfrm>
          <a:custGeom>
            <a:avLst/>
            <a:gdLst>
              <a:gd name="T0" fmla="*/ 264399 w 304800"/>
              <a:gd name="T1" fmla="*/ 114300 h 228600"/>
              <a:gd name="T2" fmla="*/ 152400 w 304800"/>
              <a:gd name="T3" fmla="*/ 198299 h 228600"/>
              <a:gd name="T4" fmla="*/ 40401 w 304800"/>
              <a:gd name="T5" fmla="*/ 114300 h 228600"/>
              <a:gd name="T6" fmla="*/ 152400 w 304800"/>
              <a:gd name="T7" fmla="*/ 30301 h 228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0401 w 304800"/>
              <a:gd name="T13" fmla="*/ 87417 h 228600"/>
              <a:gd name="T14" fmla="*/ 264399 w 304800"/>
              <a:gd name="T15" fmla="*/ 141183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F8061E83-E0C1-BD51-CC59-9EB99E01F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572000"/>
            <a:ext cx="304800" cy="228600"/>
          </a:xfrm>
          <a:custGeom>
            <a:avLst/>
            <a:gdLst>
              <a:gd name="T0" fmla="*/ 264399 w 304800"/>
              <a:gd name="T1" fmla="*/ 114300 h 228600"/>
              <a:gd name="T2" fmla="*/ 152400 w 304800"/>
              <a:gd name="T3" fmla="*/ 198299 h 228600"/>
              <a:gd name="T4" fmla="*/ 40401 w 304800"/>
              <a:gd name="T5" fmla="*/ 114300 h 228600"/>
              <a:gd name="T6" fmla="*/ 152400 w 304800"/>
              <a:gd name="T7" fmla="*/ 30301 h 228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0401 w 304800"/>
              <a:gd name="T13" fmla="*/ 87417 h 228600"/>
              <a:gd name="T14" fmla="*/ 264399 w 304800"/>
              <a:gd name="T15" fmla="*/ 141183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3108EC2B-9ADC-FA81-4BBF-78AB97CD5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6243638"/>
            <a:ext cx="304800" cy="304800"/>
          </a:xfrm>
          <a:custGeom>
            <a:avLst/>
            <a:gdLst>
              <a:gd name="T0" fmla="*/ 264399 w 304800"/>
              <a:gd name="T1" fmla="*/ 152400 h 304800"/>
              <a:gd name="T2" fmla="*/ 152400 w 304800"/>
              <a:gd name="T3" fmla="*/ 264399 h 304800"/>
              <a:gd name="T4" fmla="*/ 40401 w 304800"/>
              <a:gd name="T5" fmla="*/ 152400 h 304800"/>
              <a:gd name="T6" fmla="*/ 152400 w 304800"/>
              <a:gd name="T7" fmla="*/ 40401 h 30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0401 w 304800"/>
              <a:gd name="T13" fmla="*/ 116556 h 304800"/>
              <a:gd name="T14" fmla="*/ 264399 w 304800"/>
              <a:gd name="T15" fmla="*/ 188244 h 30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" h="304800">
                <a:moveTo>
                  <a:pt x="40401" y="116556"/>
                </a:moveTo>
                <a:lnTo>
                  <a:pt x="116556" y="116556"/>
                </a:lnTo>
                <a:lnTo>
                  <a:pt x="116556" y="40401"/>
                </a:lnTo>
                <a:lnTo>
                  <a:pt x="188244" y="40401"/>
                </a:lnTo>
                <a:lnTo>
                  <a:pt x="188244" y="116556"/>
                </a:lnTo>
                <a:lnTo>
                  <a:pt x="264399" y="116556"/>
                </a:lnTo>
                <a:lnTo>
                  <a:pt x="264399" y="188244"/>
                </a:lnTo>
                <a:lnTo>
                  <a:pt x="188244" y="188244"/>
                </a:lnTo>
                <a:lnTo>
                  <a:pt x="188244" y="264399"/>
                </a:lnTo>
                <a:lnTo>
                  <a:pt x="116556" y="264399"/>
                </a:lnTo>
                <a:lnTo>
                  <a:pt x="116556" y="188244"/>
                </a:lnTo>
                <a:lnTo>
                  <a:pt x="40401" y="188244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FF00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A44B76-DFCB-4E9A-8B05-6B24E668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5786438"/>
            <a:ext cx="304800" cy="381000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0000"/>
            </a:solidFill>
            <a:round/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8000"/>
                </a:solidFill>
                <a:latin typeface="+mn-lt"/>
                <a:sym typeface="+mn-ea"/>
              </a:rPr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608F82-736D-7818-11CC-8EABA5DD5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5786438"/>
            <a:ext cx="304800" cy="3810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546" name="TextBox 30">
            <a:extLst>
              <a:ext uri="{FF2B5EF4-FFF2-40B4-BE49-F238E27FC236}">
                <a16:creationId xmlns:a16="http://schemas.microsoft.com/office/drawing/2014/main" id="{E4021A14-B6E5-0700-D51C-4D01EADBB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1676400"/>
            <a:ext cx="19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1547" name="TextBox 31">
            <a:extLst>
              <a:ext uri="{FF2B5EF4-FFF2-40B4-BE49-F238E27FC236}">
                <a16:creationId xmlns:a16="http://schemas.microsoft.com/office/drawing/2014/main" id="{24CDCC19-856C-68B1-8473-B2634B14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16764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1548" name="TextBox 32">
            <a:extLst>
              <a:ext uri="{FF2B5EF4-FFF2-40B4-BE49-F238E27FC236}">
                <a16:creationId xmlns:a16="http://schemas.microsoft.com/office/drawing/2014/main" id="{47CBBC95-0499-A5B2-23A0-3251C0265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924300"/>
            <a:ext cx="38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1549" name="TextBox 33">
            <a:extLst>
              <a:ext uri="{FF2B5EF4-FFF2-40B4-BE49-F238E27FC236}">
                <a16:creationId xmlns:a16="http://schemas.microsoft.com/office/drawing/2014/main" id="{E8C359AC-564B-9198-82C6-32503D578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3937000"/>
            <a:ext cx="19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b="1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1550" name="TextBox 34">
            <a:extLst>
              <a:ext uri="{FF2B5EF4-FFF2-40B4-BE49-F238E27FC236}">
                <a16:creationId xmlns:a16="http://schemas.microsoft.com/office/drawing/2014/main" id="{780DD327-C3CC-07CE-C3B5-A81D8497B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786438"/>
            <a:ext cx="19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b="1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B202430B-7C60-9C29-005F-04D9F55B4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6319838"/>
            <a:ext cx="152400" cy="152400"/>
          </a:xfrm>
          <a:prstGeom prst="flowChartConnector">
            <a:avLst/>
          </a:prstGeom>
          <a:solidFill>
            <a:srgbClr val="F2F2F2"/>
          </a:solidFill>
          <a:ln w="25400" algn="ctr">
            <a:solidFill>
              <a:srgbClr val="FF0000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552" name="TextBox 1">
            <a:extLst>
              <a:ext uri="{FF2B5EF4-FFF2-40B4-BE49-F238E27FC236}">
                <a16:creationId xmlns:a16="http://schemas.microsoft.com/office/drawing/2014/main" id="{C724623C-6C21-7AB9-520D-764A55A6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685800"/>
            <a:ext cx="3794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800">
                <a:solidFill>
                  <a:srgbClr val="0000FF"/>
                </a:solidFill>
              </a:rPr>
              <a:t>    Hợp tác chặt chẽ giữa hai hay nhiều lo</a:t>
            </a:r>
            <a:r>
              <a:rPr lang="en-US" altLang="vi-VN" sz="2800">
                <a:solidFill>
                  <a:srgbClr val="0000FF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800">
                <a:solidFill>
                  <a:srgbClr val="0000FF"/>
                </a:solidFill>
              </a:rPr>
              <a:t>i, </a:t>
            </a:r>
            <a:r>
              <a:rPr lang="en-US" altLang="vi-VN" sz="2800"/>
              <a:t>cả 2 bên </a:t>
            </a:r>
            <a:r>
              <a:rPr lang="vi-VN" altLang="vi-VN" sz="2800"/>
              <a:t>đều</a:t>
            </a:r>
            <a:r>
              <a:rPr lang="en-US" altLang="vi-VN" sz="2800"/>
              <a:t> có lợi.</a:t>
            </a:r>
            <a:endParaRPr lang="en-US" altLang="vi-VN" sz="2800">
              <a:latin typeface="Comic Sans MS" panose="030F0702030302020204" pitchFamily="66" charset="0"/>
            </a:endParaRPr>
          </a:p>
        </p:txBody>
      </p:sp>
      <p:sp>
        <p:nvSpPr>
          <p:cNvPr id="21553" name="TextBox 2">
            <a:extLst>
              <a:ext uri="{FF2B5EF4-FFF2-40B4-BE49-F238E27FC236}">
                <a16:creationId xmlns:a16="http://schemas.microsoft.com/office/drawing/2014/main" id="{1B577EE9-7FC7-22AD-A309-256796B2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"/>
            <a:ext cx="312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400"/>
              <a:t>    Nấm, vi khuẩn v</a:t>
            </a:r>
            <a:r>
              <a:rPr lang="en-US" altLang="vi-VN" sz="2400">
                <a:cs typeface="Times New Roman" panose="02020603050405020304" pitchFamily="18" charset="0"/>
              </a:rPr>
              <a:t>à</a:t>
            </a:r>
            <a:r>
              <a:rPr lang="en-US" altLang="vi-VN" sz="2400"/>
              <a:t> tảo </a:t>
            </a:r>
            <a:r>
              <a:rPr lang="vi-VN" altLang="vi-VN" sz="2400"/>
              <a:t>đơ</a:t>
            </a:r>
            <a:r>
              <a:rPr lang="en-US" altLang="vi-VN" sz="2400"/>
              <a:t>n b</a:t>
            </a:r>
            <a:r>
              <a:rPr lang="en-US" altLang="vi-VN" sz="2400">
                <a:cs typeface="Times New Roman" panose="02020603050405020304" pitchFamily="18" charset="0"/>
              </a:rPr>
              <a:t>à</a:t>
            </a:r>
            <a:r>
              <a:rPr lang="en-US" altLang="vi-VN" sz="2400"/>
              <a:t>o cộng sinh trong </a:t>
            </a:r>
            <a:r>
              <a:rPr lang="vi-VN" altLang="vi-VN" sz="2400"/>
              <a:t>địa</a:t>
            </a:r>
            <a:r>
              <a:rPr lang="en-US" altLang="vi-VN" sz="2400"/>
              <a:t> y; vi khuẩn lam cộng sinh trong nốt sần cây họ </a:t>
            </a:r>
            <a:r>
              <a:rPr lang="vi-VN" altLang="vi-VN" sz="2400"/>
              <a:t>đậu</a:t>
            </a:r>
            <a:r>
              <a:rPr lang="en-US" altLang="vi-VN" sz="2400"/>
              <a:t>...</a:t>
            </a:r>
            <a:endParaRPr lang="en-US" altLang="vi-VN" sz="2400">
              <a:cs typeface="Times New Roman" panose="02020603050405020304" pitchFamily="18" charset="0"/>
            </a:endParaRPr>
          </a:p>
        </p:txBody>
      </p:sp>
      <p:sp>
        <p:nvSpPr>
          <p:cNvPr id="21554" name="TextBox 3">
            <a:extLst>
              <a:ext uri="{FF2B5EF4-FFF2-40B4-BE49-F238E27FC236}">
                <a16:creationId xmlns:a16="http://schemas.microsoft.com/office/drawing/2014/main" id="{D322E293-F8DE-B9AD-E395-4FA0B8E9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2574925"/>
            <a:ext cx="365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400">
                <a:solidFill>
                  <a:srgbClr val="C00000"/>
                </a:solidFill>
              </a:rPr>
              <a:t> </a:t>
            </a:r>
            <a:r>
              <a:rPr lang="en-US" altLang="vi-VN" sz="2800">
                <a:solidFill>
                  <a:srgbClr val="C00000"/>
                </a:solidFill>
              </a:rPr>
              <a:t>    Hợp tác giữa hai hay nhiều lo</a:t>
            </a:r>
            <a:r>
              <a:rPr lang="en-US" altLang="vi-VN" sz="2800">
                <a:solidFill>
                  <a:srgbClr val="C00000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800">
                <a:solidFill>
                  <a:srgbClr val="C00000"/>
                </a:solidFill>
              </a:rPr>
              <a:t>i v</a:t>
            </a:r>
            <a:r>
              <a:rPr lang="en-US" altLang="vi-VN" sz="2800">
                <a:solidFill>
                  <a:srgbClr val="C00000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800">
                <a:solidFill>
                  <a:srgbClr val="C00000"/>
                </a:solidFill>
              </a:rPr>
              <a:t> cả 2 bên </a:t>
            </a:r>
            <a:r>
              <a:rPr lang="vi-VN" altLang="vi-VN" sz="2800"/>
              <a:t>đều</a:t>
            </a:r>
            <a:r>
              <a:rPr lang="en-US" altLang="vi-VN" sz="2800"/>
              <a:t> có lợi, không nhất thiết phải có </a:t>
            </a:r>
            <a:r>
              <a:rPr lang="vi-VN" altLang="vi-VN" sz="2800"/>
              <a:t>đối</a:t>
            </a:r>
            <a:r>
              <a:rPr lang="en-US" altLang="vi-VN" sz="2800"/>
              <a:t> với mỗi lo</a:t>
            </a:r>
            <a:r>
              <a:rPr lang="en-US" altLang="vi-VN" sz="2800">
                <a:cs typeface="Times New Roman" panose="02020603050405020304" pitchFamily="18" charset="0"/>
              </a:rPr>
              <a:t>à</a:t>
            </a:r>
            <a:r>
              <a:rPr lang="en-US" altLang="vi-VN" sz="2800"/>
              <a:t>i.</a:t>
            </a:r>
            <a:endParaRPr lang="en-US" altLang="vi-VN" sz="2800">
              <a:latin typeface="Comic Sans MS" panose="030F0702030302020204" pitchFamily="66" charset="0"/>
            </a:endParaRPr>
          </a:p>
        </p:txBody>
      </p:sp>
      <p:sp>
        <p:nvSpPr>
          <p:cNvPr id="21555" name="TextBox 4">
            <a:extLst>
              <a:ext uri="{FF2B5EF4-FFF2-40B4-BE49-F238E27FC236}">
                <a16:creationId xmlns:a16="http://schemas.microsoft.com/office/drawing/2014/main" id="{2F6EB470-58FB-7689-BDDF-54A8CE61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2487613"/>
            <a:ext cx="312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800">
                <a:solidFill>
                  <a:srgbClr val="000066"/>
                </a:solidFill>
              </a:rPr>
              <a:t>   Hợp tác giữa chim sáo v</a:t>
            </a:r>
            <a:r>
              <a:rPr lang="en-US" altLang="vi-VN" sz="2800">
                <a:solidFill>
                  <a:srgbClr val="000066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800">
                <a:solidFill>
                  <a:srgbClr val="000066"/>
                </a:solidFill>
              </a:rPr>
              <a:t> trâu rừng; chim mỏ </a:t>
            </a:r>
            <a:r>
              <a:rPr lang="vi-VN" altLang="vi-VN" sz="2800">
                <a:solidFill>
                  <a:srgbClr val="000066"/>
                </a:solidFill>
              </a:rPr>
              <a:t>đỏ</a:t>
            </a:r>
            <a:r>
              <a:rPr lang="en-US" altLang="vi-VN" sz="2800">
                <a:solidFill>
                  <a:srgbClr val="000066"/>
                </a:solidFill>
              </a:rPr>
              <a:t> v</a:t>
            </a:r>
            <a:r>
              <a:rPr lang="en-US" altLang="vi-VN" sz="2800">
                <a:solidFill>
                  <a:srgbClr val="000066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800">
                <a:solidFill>
                  <a:srgbClr val="000066"/>
                </a:solidFill>
              </a:rPr>
              <a:t> linh d</a:t>
            </a:r>
            <a:r>
              <a:rPr lang="vi-VN" altLang="vi-VN" sz="2800">
                <a:solidFill>
                  <a:srgbClr val="000066"/>
                </a:solidFill>
              </a:rPr>
              <a:t>ươ</a:t>
            </a:r>
            <a:r>
              <a:rPr lang="en-US" altLang="vi-VN" sz="2800">
                <a:solidFill>
                  <a:srgbClr val="000066"/>
                </a:solidFill>
              </a:rPr>
              <a:t>ng.</a:t>
            </a:r>
            <a:endParaRPr lang="en-US" altLang="vi-VN" sz="28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1556" name="TextBox 5">
            <a:extLst>
              <a:ext uri="{FF2B5EF4-FFF2-40B4-BE49-F238E27FC236}">
                <a16:creationId xmlns:a16="http://schemas.microsoft.com/office/drawing/2014/main" id="{9160FBA7-D9F5-9044-B9CA-B4D6A7D6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4878388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800">
                <a:solidFill>
                  <a:srgbClr val="008000"/>
                </a:solidFill>
              </a:rPr>
              <a:t>    Trong </a:t>
            </a:r>
            <a:r>
              <a:rPr lang="vi-VN" altLang="vi-VN" sz="2800">
                <a:solidFill>
                  <a:srgbClr val="008000"/>
                </a:solidFill>
              </a:rPr>
              <a:t>đó</a:t>
            </a:r>
            <a:r>
              <a:rPr lang="en-US" altLang="vi-VN" sz="2800">
                <a:solidFill>
                  <a:srgbClr val="008000"/>
                </a:solidFill>
              </a:rPr>
              <a:t> 1 bên </a:t>
            </a:r>
            <a:r>
              <a:rPr lang="en-US" altLang="vi-VN" sz="2800"/>
              <a:t>có lợi </a:t>
            </a:r>
            <a:r>
              <a:rPr lang="en-US" altLang="vi-VN" sz="2800">
                <a:solidFill>
                  <a:srgbClr val="008000"/>
                </a:solidFill>
              </a:rPr>
              <a:t>còn bên kia </a:t>
            </a:r>
            <a:r>
              <a:rPr lang="en-US" altLang="vi-VN" sz="2800"/>
              <a:t>không có lợi cũng không có hại gì</a:t>
            </a:r>
            <a:r>
              <a:rPr lang="en-US" altLang="vi-VN" sz="2800">
                <a:solidFill>
                  <a:srgbClr val="008000"/>
                </a:solidFill>
              </a:rPr>
              <a:t>.</a:t>
            </a:r>
            <a:endParaRPr lang="en-US" altLang="vi-VN" sz="280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557" name="TextBox 6">
            <a:extLst>
              <a:ext uri="{FF2B5EF4-FFF2-40B4-BE49-F238E27FC236}">
                <a16:creationId xmlns:a16="http://schemas.microsoft.com/office/drawing/2014/main" id="{F1393FB2-8F86-F137-BFA2-A68A256D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10163"/>
            <a:ext cx="3124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400">
                <a:solidFill>
                  <a:srgbClr val="008000"/>
                </a:solidFill>
              </a:rPr>
              <a:t>   </a:t>
            </a:r>
            <a:r>
              <a:rPr lang="en-US" altLang="vi-VN" sz="2400"/>
              <a:t>Cây </a:t>
            </a:r>
            <a:r>
              <a:rPr lang="en-US" altLang="vi-VN" sz="2600"/>
              <a:t>phong lan v</a:t>
            </a:r>
            <a:r>
              <a:rPr lang="en-US" altLang="vi-VN" sz="2600">
                <a:cs typeface="Times New Roman" panose="02020603050405020304" pitchFamily="18" charset="0"/>
              </a:rPr>
              <a:t>à</a:t>
            </a:r>
            <a:r>
              <a:rPr lang="en-US" altLang="vi-VN" sz="2600"/>
              <a:t> cây gỗ; cá ép sống trên cá lớn.</a:t>
            </a:r>
            <a:endParaRPr lang="en-US" altLang="vi-VN" sz="26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ABA15-A732-DCA2-8A0A-3ABFC676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>
                <a:solidFill>
                  <a:srgbClr val="0000FF"/>
                </a:solidFill>
              </a:rPr>
              <a:t>III. QUAN HỆ GIỮA CÁC LOÀI TRONG QUẦN XÃ </a:t>
            </a:r>
          </a:p>
          <a:p>
            <a:r>
              <a:rPr lang="en-US" altLang="vi-VN" sz="2800" b="1"/>
              <a:t>1. Các mối quan hệ sinh thái</a:t>
            </a:r>
            <a:endParaRPr lang="en-US" altLang="vi-VN" sz="2800" b="1">
              <a:cs typeface="Times New Roman" panose="02020603050405020304" pitchFamily="18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0A87AC38-8A48-687A-ECB4-F2F9C597AC65}"/>
              </a:ext>
            </a:extLst>
          </p:cNvPr>
          <p:cNvGrpSpPr>
            <a:grpSpLocks/>
          </p:cNvGrpSpPr>
          <p:nvPr/>
        </p:nvGrpSpPr>
        <p:grpSpPr bwMode="auto">
          <a:xfrm>
            <a:off x="663575" y="1541463"/>
            <a:ext cx="4670425" cy="3335337"/>
            <a:chOff x="1524000" y="1676400"/>
            <a:chExt cx="4191000" cy="1905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027EF9-717A-D4F0-5BFB-AFB4252CF629}"/>
                </a:ext>
              </a:extLst>
            </p:cNvPr>
            <p:cNvSpPr/>
            <p:nvPr/>
          </p:nvSpPr>
          <p:spPr>
            <a:xfrm>
              <a:off x="1524000" y="2361874"/>
              <a:ext cx="1294908" cy="5340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Hỗ trợ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C57C7E3-34E1-EBD9-C66F-B640559CE12E}"/>
                </a:ext>
              </a:extLst>
            </p:cNvPr>
            <p:cNvCxnSpPr/>
            <p:nvPr/>
          </p:nvCxnSpPr>
          <p:spPr>
            <a:xfrm flipV="1">
              <a:off x="2818908" y="1981961"/>
              <a:ext cx="914555" cy="379912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E50BC4-4ABF-EF1F-FAC7-B7A64DB8CAD4}"/>
                </a:ext>
              </a:extLst>
            </p:cNvPr>
            <p:cNvSpPr/>
            <p:nvPr/>
          </p:nvSpPr>
          <p:spPr>
            <a:xfrm>
              <a:off x="3885889" y="1676400"/>
              <a:ext cx="1829111" cy="5331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Cộng sinh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92B9AF-A953-0223-E113-FF5E7C17D359}"/>
                </a:ext>
              </a:extLst>
            </p:cNvPr>
            <p:cNvSpPr/>
            <p:nvPr/>
          </p:nvSpPr>
          <p:spPr>
            <a:xfrm>
              <a:off x="3885889" y="2361874"/>
              <a:ext cx="1829111" cy="5340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Hợp tác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E33C22-9F50-69B5-C20D-EED55E19F7A2}"/>
                </a:ext>
              </a:extLst>
            </p:cNvPr>
            <p:cNvSpPr/>
            <p:nvPr/>
          </p:nvSpPr>
          <p:spPr>
            <a:xfrm>
              <a:off x="3885889" y="3048254"/>
              <a:ext cx="1829111" cy="5331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Hội sinh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3A248A1-D8F6-F5AB-8711-35F2B3205FD7}"/>
                </a:ext>
              </a:extLst>
            </p:cNvPr>
            <p:cNvCxnSpPr/>
            <p:nvPr/>
          </p:nvCxnSpPr>
          <p:spPr>
            <a:xfrm>
              <a:off x="2818908" y="2629353"/>
              <a:ext cx="914555" cy="37175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7B95D98-4A59-473E-5C3B-D5D2CCDA1986}"/>
                </a:ext>
              </a:extLst>
            </p:cNvPr>
            <p:cNvCxnSpPr/>
            <p:nvPr/>
          </p:nvCxnSpPr>
          <p:spPr>
            <a:xfrm>
              <a:off x="2818908" y="2895926"/>
              <a:ext cx="914555" cy="534053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EA6EAEF-A255-3F6A-E12D-0F2735DCB79A}"/>
              </a:ext>
            </a:extLst>
          </p:cNvPr>
          <p:cNvSpPr/>
          <p:nvPr/>
        </p:nvSpPr>
        <p:spPr bwMode="auto">
          <a:xfrm>
            <a:off x="5672195" y="2076449"/>
            <a:ext cx="3124086" cy="22288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Trong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quan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hệ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hỗ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trợ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các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lo</a:t>
            </a:r>
            <a:r>
              <a:rPr lang="en-US" altLang="zh-CN" sz="2800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hoặc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đều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có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lợi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hoặc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ít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không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bị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SimSun" panose="02010600030101010101" pitchFamily="2" charset="-122"/>
              </a:rPr>
              <a:t>hại</a:t>
            </a: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en-US" altLang="zh-CN" sz="2800" b="1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B53E1B38-C8CC-D4FD-C12E-692D1FA93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Khởi động:</a:t>
            </a:r>
            <a:r>
              <a:rPr lang="en-US" altLang="vi-VN" sz="2400" b="1">
                <a:latin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Quan sát các hình ảnh sau, cho biết</a:t>
            </a:r>
            <a:b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đâu là quần thể? Giải thích?</a:t>
            </a:r>
            <a:br>
              <a:rPr lang="en-US" altLang="vi-VN" sz="2400" b="1">
                <a:solidFill>
                  <a:srgbClr val="FF0066"/>
                </a:solidFill>
                <a:latin typeface="Times New Roman" panose="02020603050405020304" pitchFamily="18" charset="0"/>
              </a:rPr>
            </a:br>
            <a:endParaRPr lang="en-US" altLang="vi-VN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4259" name="Picture 3">
            <a:extLst>
              <a:ext uri="{FF2B5EF4-FFF2-40B4-BE49-F238E27FC236}">
                <a16:creationId xmlns:a16="http://schemas.microsoft.com/office/drawing/2014/main" id="{B31AD64D-A615-F63C-A7F6-A1E38553E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762000" cy="762000"/>
          </a:xfrm>
        </p:spPr>
      </p:pic>
      <p:grpSp>
        <p:nvGrpSpPr>
          <p:cNvPr id="224260" name="Group 4">
            <a:extLst>
              <a:ext uri="{FF2B5EF4-FFF2-40B4-BE49-F238E27FC236}">
                <a16:creationId xmlns:a16="http://schemas.microsoft.com/office/drawing/2014/main" id="{FA1F1012-8664-76F6-B8A4-65DAE0634663}"/>
              </a:ext>
            </a:extLst>
          </p:cNvPr>
          <p:cNvGrpSpPr>
            <a:grpSpLocks/>
          </p:cNvGrpSpPr>
          <p:nvPr/>
        </p:nvGrpSpPr>
        <p:grpSpPr bwMode="auto">
          <a:xfrm>
            <a:off x="0" y="3763963"/>
            <a:ext cx="4572000" cy="2971800"/>
            <a:chOff x="0" y="2440"/>
            <a:chExt cx="2784" cy="1872"/>
          </a:xfrm>
        </p:grpSpPr>
        <p:pic>
          <p:nvPicPr>
            <p:cNvPr id="5124" name="Picture 5" descr="55252685-1252986276-voi-ban-don-1">
              <a:extLst>
                <a:ext uri="{FF2B5EF4-FFF2-40B4-BE49-F238E27FC236}">
                  <a16:creationId xmlns:a16="http://schemas.microsoft.com/office/drawing/2014/main" id="{CE5F1527-4C87-507A-9192-B56781222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0"/>
              <a:ext cx="2784" cy="1872"/>
            </a:xfrm>
            <a:prstGeom prst="rect">
              <a:avLst/>
            </a:prstGeom>
            <a:noFill/>
            <a:ln w="9525">
              <a:solidFill>
                <a:srgbClr val="15FF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5" name="Rectangle 6">
              <a:extLst>
                <a:ext uri="{FF2B5EF4-FFF2-40B4-BE49-F238E27FC236}">
                  <a16:creationId xmlns:a16="http://schemas.microsoft.com/office/drawing/2014/main" id="{B22BB6DA-A8EA-8C7F-C2DA-F88EE166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4088"/>
              <a:ext cx="249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vi-VN" sz="2000" b="1"/>
                <a:t>Ví dụ 2: Đàn voi trong rừng Châu Phi</a:t>
              </a:r>
            </a:p>
          </p:txBody>
        </p:sp>
      </p:grpSp>
      <p:grpSp>
        <p:nvGrpSpPr>
          <p:cNvPr id="224263" name="Group 7">
            <a:extLst>
              <a:ext uri="{FF2B5EF4-FFF2-40B4-BE49-F238E27FC236}">
                <a16:creationId xmlns:a16="http://schemas.microsoft.com/office/drawing/2014/main" id="{19E1BDDB-EFED-B332-DB92-F79F9CB762C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838200"/>
            <a:ext cx="4648200" cy="2895600"/>
            <a:chOff x="3072" y="480"/>
            <a:chExt cx="2688" cy="1776"/>
          </a:xfrm>
        </p:grpSpPr>
        <p:pic>
          <p:nvPicPr>
            <p:cNvPr id="5127" name="Picture 8" descr="Chim-canh-cut-hoang-de">
              <a:extLst>
                <a:ext uri="{FF2B5EF4-FFF2-40B4-BE49-F238E27FC236}">
                  <a16:creationId xmlns:a16="http://schemas.microsoft.com/office/drawing/2014/main" id="{AEA3DFCB-83F2-57C1-87C5-8B4998B16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80"/>
              <a:ext cx="2688" cy="1776"/>
            </a:xfrm>
            <a:prstGeom prst="rect">
              <a:avLst/>
            </a:prstGeom>
            <a:noFill/>
            <a:ln w="9525">
              <a:solidFill>
                <a:srgbClr val="15FF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8" name="Rectangle 9">
              <a:extLst>
                <a:ext uri="{FF2B5EF4-FFF2-40B4-BE49-F238E27FC236}">
                  <a16:creationId xmlns:a16="http://schemas.microsoft.com/office/drawing/2014/main" id="{B6129D9F-C3D9-8FA7-4FC7-0B493FE08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2016"/>
              <a:ext cx="249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15FF1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vi-VN" sz="2000" b="1"/>
                <a:t>Ví dụ 3: Bầy chim cánh cụt ở Bắc Cực</a:t>
              </a:r>
            </a:p>
          </p:txBody>
        </p:sp>
      </p:grpSp>
      <p:pic>
        <p:nvPicPr>
          <p:cNvPr id="224269" name="Picture 13" descr="86358_rung-que1">
            <a:extLst>
              <a:ext uri="{FF2B5EF4-FFF2-40B4-BE49-F238E27FC236}">
                <a16:creationId xmlns:a16="http://schemas.microsoft.com/office/drawing/2014/main" id="{ADF767A3-6115-6AB4-989A-0352C21D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495800" cy="28956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70" name="Text Box 14">
            <a:extLst>
              <a:ext uri="{FF2B5EF4-FFF2-40B4-BE49-F238E27FC236}">
                <a16:creationId xmlns:a16="http://schemas.microsoft.com/office/drawing/2014/main" id="{6C716BCA-D018-4DD1-C7FC-6B4E055F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3248025"/>
            <a:ext cx="215741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Ví dụ 1: Rừng cây</a:t>
            </a:r>
            <a:endParaRPr lang="vi-VN" altLang="vi-VN" sz="2000" b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F2CDF7-07C5-FB73-6A66-2B13CC45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4913"/>
            <a:ext cx="47101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B7D05433-1C14-67E0-5BD2-C90F5FDE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6202363"/>
            <a:ext cx="2887663" cy="460375"/>
          </a:xfrm>
          <a:prstGeom prst="rect">
            <a:avLst/>
          </a:prstGeom>
          <a:solidFill>
            <a:srgbClr val="9ED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400" b="1"/>
              <a:t>Ví dụ 4: Đồng ruộng </a:t>
            </a:r>
            <a:endParaRPr lang="en-US" altLang="vi-VN" sz="24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70" grpId="0" animBg="1"/>
      <p:bldP spid="1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>
            <a:extLst>
              <a:ext uri="{FF2B5EF4-FFF2-40B4-BE49-F238E27FC236}">
                <a16:creationId xmlns:a16="http://schemas.microsoft.com/office/drawing/2014/main" id="{4DF8E72F-5F82-B19C-0264-2BDB4863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429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>
            <a:extLst>
              <a:ext uri="{FF2B5EF4-FFF2-40B4-BE49-F238E27FC236}">
                <a16:creationId xmlns:a16="http://schemas.microsoft.com/office/drawing/2014/main" id="{F2EC3289-DEAF-3668-95C1-B9E8798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3657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8">
            <a:extLst>
              <a:ext uri="{FF2B5EF4-FFF2-40B4-BE49-F238E27FC236}">
                <a16:creationId xmlns:a16="http://schemas.microsoft.com/office/drawing/2014/main" id="{5174EFBE-ECA6-3003-6629-1CFEC54F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"/>
            <a:ext cx="7162800" cy="57912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Line 9">
            <a:extLst>
              <a:ext uri="{FF2B5EF4-FFF2-40B4-BE49-F238E27FC236}">
                <a16:creationId xmlns:a16="http://schemas.microsoft.com/office/drawing/2014/main" id="{A7758E48-5FCF-61CB-7232-72134191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276600"/>
            <a:ext cx="71628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581" name="Line 10">
            <a:extLst>
              <a:ext uri="{FF2B5EF4-FFF2-40B4-BE49-F238E27FC236}">
                <a16:creationId xmlns:a16="http://schemas.microsoft.com/office/drawing/2014/main" id="{0AF4A6F4-6B38-D91E-F9C2-3F7FF4951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81000"/>
            <a:ext cx="0" cy="5715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4582" name="Picture 12">
            <a:extLst>
              <a:ext uri="{FF2B5EF4-FFF2-40B4-BE49-F238E27FC236}">
                <a16:creationId xmlns:a16="http://schemas.microsoft.com/office/drawing/2014/main" id="{6B320F38-0580-A735-D62B-8FBDEE41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4">
            <a:extLst>
              <a:ext uri="{FF2B5EF4-FFF2-40B4-BE49-F238E27FC236}">
                <a16:creationId xmlns:a16="http://schemas.microsoft.com/office/drawing/2014/main" id="{0BC5F23A-0E4B-50A9-CFFB-EA4AC54E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960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QUAN HỆ HỖ TRỢ</a:t>
            </a:r>
          </a:p>
        </p:txBody>
      </p:sp>
      <p:pic>
        <p:nvPicPr>
          <p:cNvPr id="24584" name="Picture 15">
            <a:extLst>
              <a:ext uri="{FF2B5EF4-FFF2-40B4-BE49-F238E27FC236}">
                <a16:creationId xmlns:a16="http://schemas.microsoft.com/office/drawing/2014/main" id="{AD417424-9A29-C674-8F90-B4BAAB49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581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Table 24576">
            <a:extLst>
              <a:ext uri="{FF2B5EF4-FFF2-40B4-BE49-F238E27FC236}">
                <a16:creationId xmlns:a16="http://schemas.microsoft.com/office/drawing/2014/main" id="{0E7741E5-3EB0-45AD-3BE9-2087E8263775}"/>
              </a:ext>
            </a:extLst>
          </p:cNvPr>
          <p:cNvGraphicFramePr/>
          <p:nvPr/>
        </p:nvGraphicFramePr>
        <p:xfrm>
          <a:off x="0" y="-76200"/>
          <a:ext cx="9144000" cy="7042298"/>
        </p:xfrm>
        <a:graphic>
          <a:graphicData uri="http://schemas.openxmlformats.org/drawingml/2006/table">
            <a:tbl>
              <a:tblPr/>
              <a:tblGrid>
                <a:gridCol w="116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0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Quan hệ</a:t>
                      </a:r>
                      <a:endPara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Đặc </a:t>
                      </a:r>
                      <a:r>
                        <a:rPr lang="vi-VN" altLang="x-none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đ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iểm</a:t>
                      </a:r>
                      <a:endPara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Ví dụ</a:t>
                      </a:r>
                      <a:endPara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441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eaLnBrk="1" hangingPunct="1">
                        <a:buNone/>
                      </a:pPr>
                      <a:endParaRPr lang="en-US" sz="2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eaLnBrk="1" hangingPunct="1">
                        <a:buNone/>
                      </a:pPr>
                      <a:endParaRPr lang="en-US" sz="2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eaLnBrk="1" hangingPunct="1">
                        <a:buNone/>
                      </a:pPr>
                      <a:endParaRPr lang="en-US" sz="2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eaLnBrk="1" hangingPunct="1">
                        <a:buNone/>
                      </a:pPr>
                      <a:endParaRPr lang="en-US" sz="2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eaLnBrk="1" hangingPunct="1">
                        <a:buNone/>
                      </a:pPr>
                      <a:endParaRPr lang="en-US" sz="2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eaLnBrk="1" hangingPunct="1">
                        <a:buNone/>
                      </a:pPr>
                      <a:endParaRPr lang="en-US" sz="2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eaLnBrk="1" hangingPunct="1">
                        <a:buNone/>
                      </a:pPr>
                      <a:endParaRPr lang="en-US" sz="20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Đối kháng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Cạnh tranh</a:t>
                      </a:r>
                      <a:endParaRPr lang="en-US" altLang="zh-CN" sz="2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 anchor="ctr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5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Các lo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i tranh 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gi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nh nhau nguồn sống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 các lo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3" pitchFamily="18" charset="2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i </a:t>
                      </a:r>
                      <a:r>
                        <a:rPr lang="vi-VN" altLang="x-none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đều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 bị ảnh h</a:t>
                      </a:r>
                      <a:r>
                        <a:rPr lang="vi-VN" altLang="x-none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ưởng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 bất lợi</a:t>
                      </a:r>
                      <a:endParaRPr lang="en-US" altLang="zh-CN" sz="24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Cạnh tranh  ở thực vật, cạnh tranh giữa các lo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vi-VN" altLang="x-none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 vật.</a:t>
                      </a:r>
                      <a:endParaRPr lang="en-US" altLang="zh-CN" sz="24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70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Kí sinh</a:t>
                      </a:r>
                      <a:endParaRPr lang="en-US" altLang="zh-CN" sz="2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 anchor="ctr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5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Một lo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i sống nhờ trên c</a:t>
                      </a:r>
                      <a:r>
                        <a:rPr lang="vi-VN" altLang="x-none" sz="2400" dirty="0">
                          <a:latin typeface="Times New Roman" panose="02020603050405020304" pitchFamily="18" charset="0"/>
                        </a:rPr>
                        <a:t>ơ</a:t>
                      </a: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 thể lo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i khác 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 lo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 3" pitchFamily="18" charset="2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sym typeface="Wingdings 3" pitchFamily="18" charset="2"/>
                        </a:rPr>
                        <a:t>i kí sinh có lợi, vật chủ bị bất lợi</a:t>
                      </a:r>
                      <a:endParaRPr lang="en-US" altLang="zh-CN" sz="24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Cây tầm gửi kí sinh trên thân cây gỗ, giun kí sinh trong c</a:t>
                      </a:r>
                      <a:r>
                        <a:rPr lang="vi-VN" altLang="x-none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ơ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 thể ng</a:t>
                      </a:r>
                      <a:r>
                        <a:rPr lang="vi-VN" altLang="x-none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ười</a:t>
                      </a:r>
                      <a:r>
                        <a:rPr lang="en-US" sz="2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altLang="zh-CN" sz="24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47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Ức chế </a:t>
                      </a:r>
                    </a:p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cảm nhiễm</a:t>
                      </a:r>
                      <a:endParaRPr lang="en-US" altLang="zh-CN" sz="2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 anchor="ctr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5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Lo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i n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y tiết ra </a:t>
                      </a: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chất độc để ức chế sự phát triển, sinh sản của lo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i kia.</a:t>
                      </a:r>
                      <a:endParaRPr lang="en-US" altLang="zh-CN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Tảo giáp nở hoa gây </a:t>
                      </a:r>
                      <a:r>
                        <a:rPr lang="vi-VN" altLang="x-none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độc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cho các lo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i SV sống xung quanh....</a:t>
                      </a:r>
                      <a:endParaRPr lang="en-US" altLang="zh-CN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41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Sinh vật </a:t>
                      </a:r>
                    </a:p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y </a:t>
                      </a:r>
                      <a:r>
                        <a:rPr lang="vi-VN" altLang="x-none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ă</a:t>
                      </a: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n sinh</a:t>
                      </a:r>
                    </a:p>
                    <a:p>
                      <a:pPr lvl="0" indent="0" algn="ctr" eaLnBrk="1" hangingPunct="1">
                        <a:buNone/>
                      </a:pPr>
                      <a: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vật khác</a:t>
                      </a:r>
                      <a:endParaRPr lang="en-US" altLang="zh-CN" sz="28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 anchor="ctr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5"/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sz="24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just" eaLnBrk="1" hangingPunct="1">
                        <a:buNone/>
                      </a:pPr>
                      <a:endParaRPr lang="en-US" sz="24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Một lo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i sử dụng một lo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i khác l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m thức </a:t>
                      </a:r>
                      <a:r>
                        <a:rPr lang="vi-VN" altLang="x-none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ă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n.</a:t>
                      </a:r>
                      <a:endParaRPr lang="en-US" altLang="zh-CN" sz="24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just" eaLnBrk="1" hangingPunct="1">
                        <a:buNone/>
                      </a:pPr>
                      <a:endParaRPr lang="en-US" sz="24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lvl="0" indent="0" algn="just" eaLnBrk="1" hangingPunct="1">
                        <a:buNone/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Trâu bò </a:t>
                      </a:r>
                      <a:r>
                        <a:rPr lang="vi-VN" altLang="x-none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ă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n cỏ, hổ </a:t>
                      </a:r>
                      <a:r>
                        <a:rPr lang="vi-VN" altLang="x-none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ă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rPr>
                        <a:t>n thit thỏ, cây nắp ấm bắt mồi.</a:t>
                      </a:r>
                      <a:endParaRPr lang="en-US" altLang="zh-CN" sz="24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6A770A-6950-F65C-8F9C-40E81A75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>
                <a:solidFill>
                  <a:srgbClr val="0000FF"/>
                </a:solidFill>
              </a:rPr>
              <a:t>III. QUAN HỆ GIỮA CÁC LOÀI TRONG QUẦN XÃ </a:t>
            </a:r>
          </a:p>
          <a:p>
            <a:r>
              <a:rPr lang="en-US" altLang="vi-VN" sz="2800" b="1"/>
              <a:t>1. Các mối quan hệ sinh thái</a:t>
            </a:r>
            <a:endParaRPr lang="en-US" altLang="vi-VN" sz="2800" b="1">
              <a:cs typeface="Times New Roman" panose="02020603050405020304" pitchFamily="18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A25AF990-A4D5-4812-6515-D786410D00D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24000"/>
            <a:ext cx="4191000" cy="1752600"/>
            <a:chOff x="1524000" y="1676400"/>
            <a:chExt cx="4191000" cy="1905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DF33AE-1523-8887-9196-2E1563A69171}"/>
                </a:ext>
              </a:extLst>
            </p:cNvPr>
            <p:cNvSpPr/>
            <p:nvPr/>
          </p:nvSpPr>
          <p:spPr>
            <a:xfrm>
              <a:off x="1524000" y="2361441"/>
              <a:ext cx="1295400" cy="5349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Hỗ trợ 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898EBC-DE5B-B7B5-CE2E-DCA0E6696488}"/>
                </a:ext>
              </a:extLst>
            </p:cNvPr>
            <p:cNvCxnSpPr/>
            <p:nvPr/>
          </p:nvCxnSpPr>
          <p:spPr>
            <a:xfrm flipV="1">
              <a:off x="2819400" y="1981822"/>
              <a:ext cx="914400" cy="379620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A7EF16-B73D-F933-5931-A40C9F8FC299}"/>
                </a:ext>
              </a:extLst>
            </p:cNvPr>
            <p:cNvSpPr/>
            <p:nvPr/>
          </p:nvSpPr>
          <p:spPr>
            <a:xfrm>
              <a:off x="3886200" y="1676400"/>
              <a:ext cx="1828800" cy="5331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Cộng sinh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604E40-5EBB-2640-BE55-E41A01F2C503}"/>
                </a:ext>
              </a:extLst>
            </p:cNvPr>
            <p:cNvSpPr/>
            <p:nvPr/>
          </p:nvSpPr>
          <p:spPr>
            <a:xfrm>
              <a:off x="3886200" y="2361441"/>
              <a:ext cx="1828800" cy="5349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Hợp tác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B7FC68-A275-5F94-7E7B-BF286889CD75}"/>
                </a:ext>
              </a:extLst>
            </p:cNvPr>
            <p:cNvSpPr/>
            <p:nvPr/>
          </p:nvSpPr>
          <p:spPr>
            <a:xfrm>
              <a:off x="3886200" y="3048208"/>
              <a:ext cx="1828800" cy="5331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Hội sinh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DEE94C-A28A-2607-1E17-445DC7C9800A}"/>
                </a:ext>
              </a:extLst>
            </p:cNvPr>
            <p:cNvCxnSpPr/>
            <p:nvPr/>
          </p:nvCxnSpPr>
          <p:spPr>
            <a:xfrm>
              <a:off x="2819400" y="2628900"/>
              <a:ext cx="914400" cy="37962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9564351-DD48-74B6-B751-BECAF251E0AB}"/>
                </a:ext>
              </a:extLst>
            </p:cNvPr>
            <p:cNvCxnSpPr/>
            <p:nvPr/>
          </p:nvCxnSpPr>
          <p:spPr>
            <a:xfrm>
              <a:off x="2819400" y="2896360"/>
              <a:ext cx="914400" cy="533192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9">
            <a:extLst>
              <a:ext uri="{FF2B5EF4-FFF2-40B4-BE49-F238E27FC236}">
                <a16:creationId xmlns:a16="http://schemas.microsoft.com/office/drawing/2014/main" id="{AF3B564E-724C-FF07-7007-FDE8CBD56D3C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3675063"/>
            <a:ext cx="4508500" cy="2725737"/>
            <a:chOff x="1524000" y="4114800"/>
            <a:chExt cx="4203384" cy="25901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EA22E2-0EB7-EB55-84AD-61527FAA4CEC}"/>
                </a:ext>
              </a:extLst>
            </p:cNvPr>
            <p:cNvSpPr/>
            <p:nvPr/>
          </p:nvSpPr>
          <p:spPr>
            <a:xfrm>
              <a:off x="3886183" y="4114800"/>
              <a:ext cx="1829360" cy="5325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Cạnh tranh</a:t>
              </a:r>
              <a:r>
                <a:rPr lang="en-US" altLang="zh-CN" sz="2000">
                  <a:solidFill>
                    <a:srgbClr val="0000FF"/>
                  </a:solidFill>
                  <a:ea typeface="SimSun" panose="02010600030101010101" pitchFamily="2" charset="-122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D3FF66-8B95-B14A-A0FC-81D88B8D6998}"/>
                </a:ext>
              </a:extLst>
            </p:cNvPr>
            <p:cNvSpPr/>
            <p:nvPr/>
          </p:nvSpPr>
          <p:spPr>
            <a:xfrm>
              <a:off x="3886183" y="5486078"/>
              <a:ext cx="1829360" cy="60945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200">
                  <a:solidFill>
                    <a:srgbClr val="0000FF"/>
                  </a:solidFill>
                  <a:ea typeface="SimSun" panose="02010600030101010101" pitchFamily="2" charset="-122"/>
                </a:rPr>
                <a:t>Ức chế - cảm nhiễm</a:t>
              </a:r>
              <a:r>
                <a:rPr lang="en-US" altLang="zh-CN" sz="2400">
                  <a:solidFill>
                    <a:srgbClr val="0000FF"/>
                  </a:solidFill>
                  <a:ea typeface="SimSun" panose="02010600030101010101" pitchFamily="2" charset="-122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A03D9F-C37E-AE02-82E2-C1C7F4A5A0A4}"/>
                </a:ext>
              </a:extLst>
            </p:cNvPr>
            <p:cNvSpPr/>
            <p:nvPr/>
          </p:nvSpPr>
          <p:spPr>
            <a:xfrm>
              <a:off x="3886183" y="4801193"/>
              <a:ext cx="1829360" cy="5325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en-US" sz="240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Kí sinh</a:t>
              </a:r>
              <a:r>
                <a:rPr lang="en-US" sz="200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BB416B-D30F-BB40-FBF7-46ABAA44E9FD}"/>
                </a:ext>
              </a:extLst>
            </p:cNvPr>
            <p:cNvSpPr/>
            <p:nvPr/>
          </p:nvSpPr>
          <p:spPr>
            <a:xfrm>
              <a:off x="1524000" y="5256777"/>
              <a:ext cx="1295057" cy="5340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rgbClr val="0000FF"/>
                  </a:solidFill>
                  <a:ea typeface="SimSun" panose="02010600030101010101" pitchFamily="2" charset="-122"/>
                </a:rPr>
                <a:t>Đối kháng</a:t>
              </a:r>
              <a:r>
                <a:rPr lang="en-US" altLang="zh-CN" sz="2200">
                  <a:solidFill>
                    <a:srgbClr val="0000FF"/>
                  </a:solidFill>
                  <a:ea typeface="SimSun" panose="02010600030101010101" pitchFamily="2" charset="-122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70CE2AF-5222-9F83-A810-535FF2547978}"/>
                </a:ext>
              </a:extLst>
            </p:cNvPr>
            <p:cNvSpPr/>
            <p:nvPr/>
          </p:nvSpPr>
          <p:spPr>
            <a:xfrm>
              <a:off x="3898024" y="6172472"/>
              <a:ext cx="1829360" cy="5325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SV </a:t>
              </a:r>
              <a:r>
                <a:rPr 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này</a:t>
              </a: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ăn</a:t>
              </a: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SV </a:t>
              </a:r>
              <a:r>
                <a:rPr 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khác</a:t>
              </a: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884246D-AEE0-B9FD-8A0C-E32658A7B2A8}"/>
                </a:ext>
              </a:extLst>
            </p:cNvPr>
            <p:cNvCxnSpPr/>
            <p:nvPr/>
          </p:nvCxnSpPr>
          <p:spPr>
            <a:xfrm flipV="1">
              <a:off x="2819057" y="4381814"/>
              <a:ext cx="991643" cy="874963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385B1CD-66FB-C4C2-ED2C-58106F6CB258}"/>
                </a:ext>
              </a:extLst>
            </p:cNvPr>
            <p:cNvCxnSpPr/>
            <p:nvPr/>
          </p:nvCxnSpPr>
          <p:spPr>
            <a:xfrm flipV="1">
              <a:off x="2819057" y="5181349"/>
              <a:ext cx="991643" cy="229301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68F0FD1-CC30-3441-E327-6C2BEC15EEF5}"/>
                </a:ext>
              </a:extLst>
            </p:cNvPr>
            <p:cNvCxnSpPr/>
            <p:nvPr/>
          </p:nvCxnSpPr>
          <p:spPr>
            <a:xfrm>
              <a:off x="2819057" y="5639951"/>
              <a:ext cx="914680" cy="150856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C65F548-D31D-8AEE-AA70-93BD5AB5094F}"/>
                </a:ext>
              </a:extLst>
            </p:cNvPr>
            <p:cNvCxnSpPr/>
            <p:nvPr/>
          </p:nvCxnSpPr>
          <p:spPr>
            <a:xfrm>
              <a:off x="2819057" y="5790806"/>
              <a:ext cx="991643" cy="761822"/>
            </a:xfrm>
            <a:prstGeom prst="straightConnector1">
              <a:avLst/>
            </a:prstGeom>
            <a:ln>
              <a:solidFill>
                <a:srgbClr val="FF9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C3DABC-6666-14B7-C78B-FB57DC261CF0}"/>
              </a:ext>
            </a:extLst>
          </p:cNvPr>
          <p:cNvCxnSpPr>
            <a:stCxn id="32" idx="3"/>
          </p:cNvCxnSpPr>
          <p:nvPr/>
        </p:nvCxnSpPr>
        <p:spPr bwMode="auto">
          <a:xfrm>
            <a:off x="4959350" y="3956050"/>
            <a:ext cx="717550" cy="512763"/>
          </a:xfrm>
          <a:prstGeom prst="straightConnector1">
            <a:avLst/>
          </a:prstGeom>
          <a:ln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DCE399-4E2E-44E8-9AC6-BBB6666FC79F}"/>
              </a:ext>
            </a:extLst>
          </p:cNvPr>
          <p:cNvCxnSpPr>
            <a:stCxn id="32" idx="3"/>
          </p:cNvCxnSpPr>
          <p:nvPr/>
        </p:nvCxnSpPr>
        <p:spPr bwMode="auto">
          <a:xfrm>
            <a:off x="4972050" y="4930775"/>
            <a:ext cx="704850" cy="0"/>
          </a:xfrm>
          <a:prstGeom prst="straightConnector1">
            <a:avLst/>
          </a:prstGeom>
          <a:ln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6E01FE-CDAB-8395-C4D1-0286C49A58FB}"/>
              </a:ext>
            </a:extLst>
          </p:cNvPr>
          <p:cNvCxnSpPr>
            <a:stCxn id="24" idx="3"/>
          </p:cNvCxnSpPr>
          <p:nvPr/>
        </p:nvCxnSpPr>
        <p:spPr bwMode="auto">
          <a:xfrm flipV="1">
            <a:off x="4648200" y="2786063"/>
            <a:ext cx="1050925" cy="246062"/>
          </a:xfrm>
          <a:prstGeom prst="straightConnector1">
            <a:avLst/>
          </a:prstGeom>
          <a:ln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BE5E039-9E75-16B5-E9B1-5FA16A533A5A}"/>
              </a:ext>
            </a:extLst>
          </p:cNvPr>
          <p:cNvCxnSpPr>
            <a:stCxn id="35" idx="3"/>
          </p:cNvCxnSpPr>
          <p:nvPr/>
        </p:nvCxnSpPr>
        <p:spPr bwMode="auto">
          <a:xfrm flipV="1">
            <a:off x="4972050" y="5251450"/>
            <a:ext cx="696913" cy="868363"/>
          </a:xfrm>
          <a:prstGeom prst="straightConnector1">
            <a:avLst/>
          </a:prstGeom>
          <a:ln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3F45D8-1D02-55FB-B76C-B712758CFA85}"/>
              </a:ext>
            </a:extLst>
          </p:cNvPr>
          <p:cNvCxnSpPr>
            <a:stCxn id="35" idx="3"/>
          </p:cNvCxnSpPr>
          <p:nvPr/>
        </p:nvCxnSpPr>
        <p:spPr bwMode="auto">
          <a:xfrm>
            <a:off x="4648200" y="2471738"/>
            <a:ext cx="1050925" cy="0"/>
          </a:xfrm>
          <a:prstGeom prst="straightConnector1">
            <a:avLst/>
          </a:prstGeom>
          <a:ln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04E304-E87B-B667-9768-377E2F6D3146}"/>
              </a:ext>
            </a:extLst>
          </p:cNvPr>
          <p:cNvCxnSpPr>
            <a:stCxn id="22" idx="3"/>
          </p:cNvCxnSpPr>
          <p:nvPr/>
        </p:nvCxnSpPr>
        <p:spPr bwMode="auto">
          <a:xfrm>
            <a:off x="4648200" y="1770063"/>
            <a:ext cx="1050925" cy="384175"/>
          </a:xfrm>
          <a:prstGeom prst="straightConnector1">
            <a:avLst/>
          </a:prstGeom>
          <a:ln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791EE55-4318-6FCD-086F-CC424FD8E0FA}"/>
              </a:ext>
            </a:extLst>
          </p:cNvPr>
          <p:cNvSpPr/>
          <p:nvPr/>
        </p:nvSpPr>
        <p:spPr bwMode="auto">
          <a:xfrm>
            <a:off x="5737225" y="3978275"/>
            <a:ext cx="3178175" cy="1954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/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Là quan hệ giữa</a:t>
            </a:r>
          </a:p>
          <a:p>
            <a:pPr lvl="1" algn="just"/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 một bên là loài</a:t>
            </a:r>
          </a:p>
          <a:p>
            <a:pPr lvl="1" algn="just"/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 có lợi  và bên kia</a:t>
            </a:r>
          </a:p>
          <a:p>
            <a:pPr lvl="1" algn="just"/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 là loại bị hại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97964A-FFFA-039F-927B-9D158164C4E7}"/>
              </a:ext>
            </a:extLst>
          </p:cNvPr>
          <p:cNvSpPr/>
          <p:nvPr/>
        </p:nvSpPr>
        <p:spPr bwMode="auto">
          <a:xfrm>
            <a:off x="5699125" y="1562100"/>
            <a:ext cx="3216275" cy="1714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zh-CN" sz="2400">
                <a:latin typeface="Arial" panose="020B0604020202020204" pitchFamily="34" charset="0"/>
                <a:ea typeface="SimSun" panose="02010600030101010101" pitchFamily="2" charset="-122"/>
              </a:rPr>
              <a:t>Trong quan hệ hỗ trợ các loài hoặc đều có lợi hoặc ít nhất không bị hại.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A46D4C1-56C0-50C9-0599-6F81247D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85800"/>
            <a:ext cx="7315200" cy="525780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4" name="Line 8">
            <a:extLst>
              <a:ext uri="{FF2B5EF4-FFF2-40B4-BE49-F238E27FC236}">
                <a16:creationId xmlns:a16="http://schemas.microsoft.com/office/drawing/2014/main" id="{7F2FC00B-A9C9-D8E1-627B-A1E9C6990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685800"/>
            <a:ext cx="0" cy="52578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5" name="Line 9">
            <a:extLst>
              <a:ext uri="{FF2B5EF4-FFF2-40B4-BE49-F238E27FC236}">
                <a16:creationId xmlns:a16="http://schemas.microsoft.com/office/drawing/2014/main" id="{BA9C0B2E-2D4D-783E-898B-A3F95661C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352800"/>
            <a:ext cx="73152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8676" name="Picture 11">
            <a:extLst>
              <a:ext uri="{FF2B5EF4-FFF2-40B4-BE49-F238E27FC236}">
                <a16:creationId xmlns:a16="http://schemas.microsoft.com/office/drawing/2014/main" id="{C2A9C932-A042-B144-1C20-C835D24E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>
            <a:extLst>
              <a:ext uri="{FF2B5EF4-FFF2-40B4-BE49-F238E27FC236}">
                <a16:creationId xmlns:a16="http://schemas.microsoft.com/office/drawing/2014/main" id="{A76FE6F3-787A-23DA-42C0-24C832F5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429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5">
            <a:extLst>
              <a:ext uri="{FF2B5EF4-FFF2-40B4-BE49-F238E27FC236}">
                <a16:creationId xmlns:a16="http://schemas.microsoft.com/office/drawing/2014/main" id="{C792A6E2-C5F6-00EF-4DA7-D9B73B2A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3733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6">
            <a:extLst>
              <a:ext uri="{FF2B5EF4-FFF2-40B4-BE49-F238E27FC236}">
                <a16:creationId xmlns:a16="http://schemas.microsoft.com/office/drawing/2014/main" id="{F2594AAF-7328-C062-C875-10722035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960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QUAN HỆ ĐỐI KHÁNG</a:t>
            </a:r>
          </a:p>
        </p:txBody>
      </p:sp>
      <p:pic>
        <p:nvPicPr>
          <p:cNvPr id="28680" name="Picture 17">
            <a:extLst>
              <a:ext uri="{FF2B5EF4-FFF2-40B4-BE49-F238E27FC236}">
                <a16:creationId xmlns:a16="http://schemas.microsoft.com/office/drawing/2014/main" id="{25C5BA35-9F36-F0CD-A24D-F10FD077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3733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>
            <a:extLst>
              <a:ext uri="{FF2B5EF4-FFF2-40B4-BE49-F238E27FC236}">
                <a16:creationId xmlns:a16="http://schemas.microsoft.com/office/drawing/2014/main" id="{5223C7B7-AB32-2056-E61C-C9B6992D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01613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>
                <a:solidFill>
                  <a:srgbClr val="0000FF"/>
                </a:solidFill>
              </a:rPr>
              <a:t>III. QUAN HỆ GIỮA CÁC LOÀI TRONG QUẦN XÃ</a:t>
            </a:r>
            <a:r>
              <a:rPr lang="en-US" altLang="vi-VN" sz="2000" b="1"/>
              <a:t> </a:t>
            </a:r>
            <a:endParaRPr lang="en-US" altLang="vi-VN" sz="2000" b="1">
              <a:cs typeface="Times New Roman" panose="02020603050405020304" pitchFamily="18" charset="0"/>
            </a:endParaRPr>
          </a:p>
        </p:txBody>
      </p:sp>
      <p:sp>
        <p:nvSpPr>
          <p:cNvPr id="29698" name="Line 7">
            <a:extLst>
              <a:ext uri="{FF2B5EF4-FFF2-40B4-BE49-F238E27FC236}">
                <a16:creationId xmlns:a16="http://schemas.microsoft.com/office/drawing/2014/main" id="{0720CE44-48A0-5C42-648C-5328541DD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1525" y="5334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3" name="Text Box 13">
            <a:extLst>
              <a:ext uri="{FF2B5EF4-FFF2-40B4-BE49-F238E27FC236}">
                <a16:creationId xmlns:a16="http://schemas.microsoft.com/office/drawing/2014/main" id="{D8305593-2CA4-05FE-A014-9D0103A5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893763"/>
            <a:ext cx="4524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/>
              <a:t>2. Hiện tượng khống chế sinh học</a:t>
            </a:r>
          </a:p>
          <a:p>
            <a:endParaRPr lang="en-US" altLang="vi-VN" sz="2400"/>
          </a:p>
        </p:txBody>
      </p:sp>
      <p:pic>
        <p:nvPicPr>
          <p:cNvPr id="168974" name="Picture 14" descr="Meo rung va tho">
            <a:extLst>
              <a:ext uri="{FF2B5EF4-FFF2-40B4-BE49-F238E27FC236}">
                <a16:creationId xmlns:a16="http://schemas.microsoft.com/office/drawing/2014/main" id="{F3D9DDAE-8D22-3FFF-6AB2-CFEDB838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57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5" name="Picture 15" descr="Do thi theo chu ki">
            <a:extLst>
              <a:ext uri="{FF2B5EF4-FFF2-40B4-BE49-F238E27FC236}">
                <a16:creationId xmlns:a16="http://schemas.microsoft.com/office/drawing/2014/main" id="{95F5A2AE-1F25-D1A5-4AC7-37154863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7" name="Text Box 17">
            <a:extLst>
              <a:ext uri="{FF2B5EF4-FFF2-40B4-BE49-F238E27FC236}">
                <a16:creationId xmlns:a16="http://schemas.microsoft.com/office/drawing/2014/main" id="{BB39BE4B-D01D-B789-76AC-1AB38D1F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616075"/>
            <a:ext cx="443071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Arial" panose="020B0604020202020204" pitchFamily="34" charset="0"/>
              <a:buChar char="-"/>
            </a:pPr>
            <a:r>
              <a:rPr lang="en-US" altLang="vi-VN" sz="2800" b="1"/>
              <a:t>Khống chế sinh học</a:t>
            </a:r>
            <a:r>
              <a:rPr lang="en-US" altLang="vi-VN" sz="2800"/>
              <a:t> là hiện tượng số lượng cá thể của một loài bị khống chế ở một mức độ nhất định do </a:t>
            </a:r>
            <a:r>
              <a:rPr lang="en-US" altLang="vi-VN" sz="2800">
                <a:solidFill>
                  <a:srgbClr val="FF0066"/>
                </a:solidFill>
              </a:rPr>
              <a:t>các mối quan hệ sinh thái </a:t>
            </a:r>
            <a:r>
              <a:rPr lang="en-US" altLang="vi-VN" sz="2800"/>
              <a:t>giữa các loài trong quần xã.</a:t>
            </a:r>
          </a:p>
          <a:p>
            <a:pPr algn="just"/>
            <a:endParaRPr lang="en-US" altLang="vi-VN" sz="2800"/>
          </a:p>
          <a:p>
            <a:pPr algn="just">
              <a:buFont typeface="Arial" panose="020B0604020202020204" pitchFamily="34" charset="0"/>
              <a:buChar char="-"/>
            </a:pPr>
            <a:r>
              <a:rPr lang="en-US" altLang="vi-VN" sz="2800"/>
              <a:t>Ứng  dụng: Dùng các loài </a:t>
            </a:r>
            <a:r>
              <a:rPr lang="en-US" altLang="vi-VN" sz="2800">
                <a:solidFill>
                  <a:srgbClr val="FF0066"/>
                </a:solidFill>
              </a:rPr>
              <a:t>thiên địch để diệt sâu hại</a:t>
            </a:r>
            <a:r>
              <a:rPr lang="en-US" altLang="vi-VN" sz="2800"/>
              <a:t>.</a:t>
            </a:r>
          </a:p>
          <a:p>
            <a:pPr algn="just"/>
            <a:endParaRPr lang="en-US" altLang="vi-VN" sz="2400"/>
          </a:p>
          <a:p>
            <a:endParaRPr lang="en-US" alt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8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7">
            <a:extLst>
              <a:ext uri="{FF2B5EF4-FFF2-40B4-BE49-F238E27FC236}">
                <a16:creationId xmlns:a16="http://schemas.microsoft.com/office/drawing/2014/main" id="{356B76AF-EED3-F1C1-2F9D-903C5BF4B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334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2" name="Text Box 8">
            <a:extLst>
              <a:ext uri="{FF2B5EF4-FFF2-40B4-BE49-F238E27FC236}">
                <a16:creationId xmlns:a16="http://schemas.microsoft.com/office/drawing/2014/main" id="{46034BC5-C57C-152C-5A94-E78E0031C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854075"/>
            <a:ext cx="4524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/>
              <a:t>2. Hiện tượng khống chế sinh học</a:t>
            </a:r>
          </a:p>
          <a:p>
            <a:endParaRPr lang="en-US" altLang="vi-VN" sz="2400"/>
          </a:p>
        </p:txBody>
      </p:sp>
      <p:pic>
        <p:nvPicPr>
          <p:cNvPr id="195599" name="Picture 15" descr="dua110825.jpg">
            <a:extLst>
              <a:ext uri="{FF2B5EF4-FFF2-40B4-BE49-F238E27FC236}">
                <a16:creationId xmlns:a16="http://schemas.microsoft.com/office/drawing/2014/main" id="{6096F892-2A10-8B36-4183-C525DC36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0" name="Picture 16" descr="ong%20ky%20sinh">
            <a:extLst>
              <a:ext uri="{FF2B5EF4-FFF2-40B4-BE49-F238E27FC236}">
                <a16:creationId xmlns:a16="http://schemas.microsoft.com/office/drawing/2014/main" id="{213331EC-8712-51FC-BD92-A2CBF164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01" name="Rectangle 17">
            <a:extLst>
              <a:ext uri="{FF2B5EF4-FFF2-40B4-BE49-F238E27FC236}">
                <a16:creationId xmlns:a16="http://schemas.microsoft.com/office/drawing/2014/main" id="{B6577309-EE63-C6C9-5F33-4A4F2EF49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8200" y="2590800"/>
            <a:ext cx="4191000" cy="457200"/>
          </a:xfrm>
        </p:spPr>
        <p:txBody>
          <a:bodyPr/>
          <a:lstStyle/>
          <a:p>
            <a:pPr eaLnBrk="1" hangingPunct="1"/>
            <a:r>
              <a:rPr lang="en-US" altLang="vi-VN" sz="2400">
                <a:latin typeface="Times New Roman" panose="02020603050405020304" pitchFamily="18" charset="0"/>
              </a:rPr>
              <a:t>Ong ký sinh trên bọ dừa</a:t>
            </a:r>
          </a:p>
        </p:txBody>
      </p:sp>
      <p:pic>
        <p:nvPicPr>
          <p:cNvPr id="19" name="Picture 23" descr="http://duanegraham.files.wordpress.com/2010/01/wasp_01.jpg?w=300&amp;h=287">
            <a:hlinkClick r:id="rId4"/>
            <a:extLst>
              <a:ext uri="{FF2B5EF4-FFF2-40B4-BE49-F238E27FC236}">
                <a16:creationId xmlns:a16="http://schemas.microsoft.com/office/drawing/2014/main" id="{C332719F-79EE-5ECB-CE8C-114B7B00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2971800"/>
            <a:ext cx="229393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thiendich">
            <a:extLst>
              <a:ext uri="{FF2B5EF4-FFF2-40B4-BE49-F238E27FC236}">
                <a16:creationId xmlns:a16="http://schemas.microsoft.com/office/drawing/2014/main" id="{CFB77DD0-F1E9-26A2-1EA9-90002387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21288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cer\Desktop\55151750-giaptnTAST_94_31.jpg">
            <a:extLst>
              <a:ext uri="{FF2B5EF4-FFF2-40B4-BE49-F238E27FC236}">
                <a16:creationId xmlns:a16="http://schemas.microsoft.com/office/drawing/2014/main" id="{310C7903-4D31-4E8C-4ECC-46EC65940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73638"/>
            <a:ext cx="24209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3">
            <a:extLst>
              <a:ext uri="{FF2B5EF4-FFF2-40B4-BE49-F238E27FC236}">
                <a16:creationId xmlns:a16="http://schemas.microsoft.com/office/drawing/2014/main" id="{4B495AF2-4087-A70A-782F-BB2BA767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01613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>
                <a:solidFill>
                  <a:srgbClr val="0000FF"/>
                </a:solidFill>
              </a:rPr>
              <a:t>III. QUAN HỆ GIỮA CÁC LOÀI TRONG QUẦN XÃ</a:t>
            </a:r>
            <a:r>
              <a:rPr lang="en-US" altLang="vi-VN" sz="2000" b="1"/>
              <a:t> </a:t>
            </a:r>
            <a:endParaRPr lang="en-US" altLang="vi-VN" sz="20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524051FE-BAD1-457A-E3D9-35B909F4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868363"/>
            <a:ext cx="882967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/>
              <a:t>Cho các mối quan hệ sau:</a:t>
            </a:r>
          </a:p>
          <a:p>
            <a:r>
              <a:rPr lang="en-US" altLang="vi-VN" sz="2000"/>
              <a:t>1. Hải quỳ và cua			13.Cây tầm gửi sống trên thân cây gỗ</a:t>
            </a:r>
          </a:p>
          <a:p>
            <a:r>
              <a:rPr lang="en-US" altLang="vi-VN" sz="2000"/>
              <a:t>2.Trùng roi và mối		14.Vi khuẩn rhirobium và cây họ đậu</a:t>
            </a:r>
          </a:p>
          <a:p>
            <a:r>
              <a:rPr lang="en-US" altLang="vi-VN" sz="2000"/>
              <a:t>3.Nhạn bể làm tổ tập đoàn		15.Dây tơ hồng trên thân cây gỗ</a:t>
            </a:r>
          </a:p>
          <a:p>
            <a:r>
              <a:rPr lang="en-US" altLang="vi-VN" sz="2000"/>
              <a:t>4.Lúa và cỏ dại			16.Chim kền kền ăn thị thừa của thú</a:t>
            </a:r>
          </a:p>
          <a:p>
            <a:r>
              <a:rPr lang="en-US" altLang="vi-VN" sz="2000"/>
              <a:t>5.Kiến và cây kiến		17.Cá ép sống bám trên cá lớn</a:t>
            </a:r>
          </a:p>
          <a:p>
            <a:r>
              <a:rPr lang="en-US" altLang="vi-VN" sz="2000"/>
              <a:t>7. Cây nắp ấm và ruồi 		18. Tỏi và1 số loài xung quanh nó.</a:t>
            </a:r>
          </a:p>
          <a:p>
            <a:r>
              <a:rPr lang="en-US" altLang="vi-VN" sz="2000"/>
              <a:t>8.Hươu và cỏ			19.Phong lan sống bám trên thân cây gỗ</a:t>
            </a:r>
          </a:p>
          <a:p>
            <a:r>
              <a:rPr lang="en-US" altLang="vi-VN" sz="2000"/>
              <a:t>9.Lươn biển và cá nhỏ		20. Cú và chồn</a:t>
            </a:r>
          </a:p>
          <a:p>
            <a:r>
              <a:rPr lang="en-US" altLang="vi-VN" sz="2000"/>
              <a:t>10.Chim sáo và trâu rừng	</a:t>
            </a:r>
          </a:p>
          <a:p>
            <a:r>
              <a:rPr lang="en-US" altLang="vi-VN" sz="2000"/>
              <a:t>11.Giun sống trong cơ quan tiêu hóa của động vật</a:t>
            </a:r>
          </a:p>
          <a:p>
            <a:r>
              <a:rPr lang="en-US" altLang="vi-VN" sz="2000"/>
              <a:t>12</a:t>
            </a:r>
            <a:r>
              <a:rPr lang="en-US" altLang="vi-VN" sz="2000" b="1"/>
              <a:t>. </a:t>
            </a:r>
            <a:r>
              <a:rPr lang="en-US" altLang="vi-VN" sz="2000"/>
              <a:t>Khuẩn lam tiết các chất độc, gây hại cho các loài động vật sống xung quanh</a:t>
            </a:r>
          </a:p>
          <a:p>
            <a:r>
              <a:rPr lang="en-US" altLang="vi-VN" sz="2000"/>
              <a:t>Hãy sắp xếp các ví dụ trên thuộc các mối quan hệ?</a:t>
            </a:r>
          </a:p>
          <a:p>
            <a:endParaRPr lang="en-US" altLang="vi-VN" sz="2000"/>
          </a:p>
        </p:txBody>
      </p:sp>
      <p:sp>
        <p:nvSpPr>
          <p:cNvPr id="31746" name="AutoShape 2">
            <a:extLst>
              <a:ext uri="{FF2B5EF4-FFF2-40B4-BE49-F238E27FC236}">
                <a16:creationId xmlns:a16="http://schemas.microsoft.com/office/drawing/2014/main" id="{80466FAB-63F9-EE81-E6E3-92B03CA6B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"/>
            <a:ext cx="3429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Bài tập 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7162C-193D-5C0B-B36B-3057DF067F4D}"/>
              </a:ext>
            </a:extLst>
          </p:cNvPr>
          <p:cNvSpPr/>
          <p:nvPr/>
        </p:nvSpPr>
        <p:spPr bwMode="auto">
          <a:xfrm>
            <a:off x="39688" y="5037138"/>
            <a:ext cx="1811337" cy="49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1.Cộng sinh: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34322-1C23-FCE6-5DD4-D8783A46CC8E}"/>
              </a:ext>
            </a:extLst>
          </p:cNvPr>
          <p:cNvSpPr/>
          <p:nvPr/>
        </p:nvSpPr>
        <p:spPr bwMode="auto">
          <a:xfrm>
            <a:off x="30163" y="5638800"/>
            <a:ext cx="1828800" cy="490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2.Hội sinh: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BFB43-98A2-9A20-BDE4-EA210851740C}"/>
              </a:ext>
            </a:extLst>
          </p:cNvPr>
          <p:cNvSpPr/>
          <p:nvPr/>
        </p:nvSpPr>
        <p:spPr bwMode="auto">
          <a:xfrm>
            <a:off x="44450" y="6248400"/>
            <a:ext cx="1828800" cy="492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3.Hợp tác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EB781-E315-D1B6-1B05-4A90015790BD}"/>
              </a:ext>
            </a:extLst>
          </p:cNvPr>
          <p:cNvSpPr/>
          <p:nvPr/>
        </p:nvSpPr>
        <p:spPr bwMode="auto">
          <a:xfrm>
            <a:off x="2781300" y="5024438"/>
            <a:ext cx="1930400" cy="517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4.Cạnh tranh</a:t>
            </a:r>
            <a:r>
              <a:rPr lang="en-US" altLang="zh-CN" sz="200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98089-C757-71CE-5ECF-FBF2BA2BE7D9}"/>
              </a:ext>
            </a:extLst>
          </p:cNvPr>
          <p:cNvSpPr/>
          <p:nvPr/>
        </p:nvSpPr>
        <p:spPr bwMode="auto">
          <a:xfrm>
            <a:off x="2781300" y="5662613"/>
            <a:ext cx="1931988" cy="517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5.Kí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sinh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CE871-FD2F-2CD4-7585-8DFC103050EA}"/>
              </a:ext>
            </a:extLst>
          </p:cNvPr>
          <p:cNvSpPr/>
          <p:nvPr/>
        </p:nvSpPr>
        <p:spPr bwMode="auto">
          <a:xfrm>
            <a:off x="2782888" y="6248400"/>
            <a:ext cx="1930400" cy="592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2200">
                <a:solidFill>
                  <a:srgbClr val="0000FF"/>
                </a:solidFill>
                <a:ea typeface="SimSun" panose="02010600030101010101" pitchFamily="2" charset="-122"/>
              </a:rPr>
              <a:t>6.Ức chế - cảm nhiễm</a:t>
            </a:r>
            <a:r>
              <a:rPr lang="en-US" altLang="zh-CN" sz="2400">
                <a:solidFill>
                  <a:srgbClr val="0000FF"/>
                </a:solidFill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BB75BA-9AFD-5578-0C09-AF82140B7972}"/>
              </a:ext>
            </a:extLst>
          </p:cNvPr>
          <p:cNvSpPr/>
          <p:nvPr/>
        </p:nvSpPr>
        <p:spPr bwMode="auto">
          <a:xfrm>
            <a:off x="5715000" y="5048250"/>
            <a:ext cx="2406650" cy="669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7.SV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này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ăn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SV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khác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A47FEE66-9EE2-D148-5BA4-DAE95A42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5037138"/>
            <a:ext cx="1706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/>
              <a:t>  </a:t>
            </a:r>
            <a:r>
              <a:rPr lang="en-US" altLang="vi-VN" sz="2000"/>
              <a:t>1,2,5,14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7323B90E-068C-3BF6-23FD-2D89239F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5667375"/>
            <a:ext cx="170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/>
              <a:t>  </a:t>
            </a:r>
            <a:r>
              <a:rPr lang="en-US" altLang="vi-VN" sz="2000"/>
              <a:t>16,17,19</a:t>
            </a:r>
          </a:p>
        </p:txBody>
      </p:sp>
      <p:sp>
        <p:nvSpPr>
          <p:cNvPr id="25614" name="Text Box 18">
            <a:extLst>
              <a:ext uri="{FF2B5EF4-FFF2-40B4-BE49-F238E27FC236}">
                <a16:creationId xmlns:a16="http://schemas.microsoft.com/office/drawing/2014/main" id="{6865F4BD-9910-DDA2-DF0F-CC94FEC7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6283325"/>
            <a:ext cx="1706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/>
              <a:t>  </a:t>
            </a:r>
            <a:r>
              <a:rPr lang="en-US" altLang="vi-VN" sz="2000"/>
              <a:t>3,9,10</a:t>
            </a:r>
          </a:p>
        </p:txBody>
      </p:sp>
      <p:sp>
        <p:nvSpPr>
          <p:cNvPr id="25615" name="Text Box 18">
            <a:extLst>
              <a:ext uri="{FF2B5EF4-FFF2-40B4-BE49-F238E27FC236}">
                <a16:creationId xmlns:a16="http://schemas.microsoft.com/office/drawing/2014/main" id="{C00B5B3F-57F8-0C8A-12E6-269CA592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5048250"/>
            <a:ext cx="170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/>
              <a:t>  </a:t>
            </a:r>
            <a:r>
              <a:rPr lang="en-US" altLang="vi-VN" sz="2000"/>
              <a:t>4,20</a:t>
            </a:r>
          </a:p>
        </p:txBody>
      </p:sp>
      <p:sp>
        <p:nvSpPr>
          <p:cNvPr id="25616" name="Text Box 18">
            <a:extLst>
              <a:ext uri="{FF2B5EF4-FFF2-40B4-BE49-F238E27FC236}">
                <a16:creationId xmlns:a16="http://schemas.microsoft.com/office/drawing/2014/main" id="{0CB4D0D3-693D-89C5-0A86-05B03B79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5732463"/>
            <a:ext cx="1706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/>
              <a:t>  </a:t>
            </a:r>
            <a:r>
              <a:rPr lang="en-US" altLang="vi-VN" sz="2000"/>
              <a:t>11,13,15</a:t>
            </a:r>
          </a:p>
        </p:txBody>
      </p:sp>
      <p:sp>
        <p:nvSpPr>
          <p:cNvPr id="25617" name="Text Box 18">
            <a:extLst>
              <a:ext uri="{FF2B5EF4-FFF2-40B4-BE49-F238E27FC236}">
                <a16:creationId xmlns:a16="http://schemas.microsoft.com/office/drawing/2014/main" id="{9F716979-4E1D-711B-0092-3D9D98D0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378575"/>
            <a:ext cx="170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/>
              <a:t>  </a:t>
            </a:r>
            <a:r>
              <a:rPr lang="en-US" altLang="vi-VN" sz="2000"/>
              <a:t>12,18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1BFA0FC6-2F72-F84D-719C-E6C73864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325" y="5100638"/>
            <a:ext cx="1706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/>
              <a:t>  </a:t>
            </a:r>
            <a:r>
              <a:rPr lang="en-US" altLang="vi-VN" sz="2000"/>
              <a:t>7,8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25614" grpId="0"/>
      <p:bldP spid="25615" grpId="0"/>
      <p:bldP spid="25616" grpId="0"/>
      <p:bldP spid="25617" grpId="0"/>
      <p:bldP spid="256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AutoShape 2">
            <a:extLst>
              <a:ext uri="{FF2B5EF4-FFF2-40B4-BE49-F238E27FC236}">
                <a16:creationId xmlns:a16="http://schemas.microsoft.com/office/drawing/2014/main" id="{76E5B6C5-7741-5784-7864-2FEA451F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8100"/>
            <a:ext cx="3429000" cy="457200"/>
          </a:xfrm>
          <a:prstGeom prst="roundRect">
            <a:avLst>
              <a:gd name="adj" fmla="val 16667"/>
            </a:avLst>
          </a:prstGeom>
          <a:solidFill>
            <a:srgbClr val="0000FF">
              <a:alpha val="100000"/>
            </a:srgbClr>
          </a:solidFill>
          <a:ln>
            <a:solidFill>
              <a:schemeClr val="accent2">
                <a:alpha val="100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altLang="vi-VN" sz="2800" b="1" noProof="1">
                <a:solidFill>
                  <a:srgbClr val="FFFF00"/>
                </a:solidFill>
              </a:rPr>
              <a:t>Bài tập vận dụng</a:t>
            </a:r>
          </a:p>
        </p:txBody>
      </p:sp>
      <p:sp>
        <p:nvSpPr>
          <p:cNvPr id="210947" name="AutoShape 3">
            <a:extLst>
              <a:ext uri="{FF2B5EF4-FFF2-40B4-BE49-F238E27FC236}">
                <a16:creationId xmlns:a16="http://schemas.microsoft.com/office/drawing/2014/main" id="{E76B8571-8AD5-826E-406F-7CEB16C92A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4419600" cy="6324600"/>
          </a:xfrm>
          <a:prstGeom prst="roundRect">
            <a:avLst>
              <a:gd name="adj" fmla="val 16667"/>
            </a:avLst>
          </a:prstGeom>
          <a:solidFill>
            <a:srgbClr val="FFFFCC">
              <a:alpha val="100000"/>
            </a:srgbClr>
          </a:solidFill>
          <a:ln>
            <a:solidFill>
              <a:schemeClr val="accent2">
                <a:alpha val="100000"/>
              </a:schemeClr>
            </a:solidFill>
          </a:ln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0066"/>
                </a:solidFill>
              </a:rPr>
              <a:t>1) Nêu thành phần loài trong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0066"/>
                </a:solidFill>
              </a:rPr>
              <a:t>quần xã rừng cao su?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/>
              <a:t>    </a:t>
            </a:r>
            <a:r>
              <a:rPr lang="en-US" altLang="vi-VN" sz="2200">
                <a:solidFill>
                  <a:srgbClr val="0033CC"/>
                </a:solidFill>
              </a:rPr>
              <a:t>Cây cao su, các cây cỏ,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0033CC"/>
                </a:solidFill>
              </a:rPr>
              <a:t>cây bụi, giun dế, sâu bọ,….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altLang="vi-VN" sz="1400">
              <a:solidFill>
                <a:srgbClr val="FF0000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0000"/>
                </a:solidFill>
              </a:rPr>
              <a:t>2) Xác định loài ưu thế, loài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0000"/>
                </a:solidFill>
              </a:rPr>
              <a:t>đặc trưng?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/>
              <a:t>     </a:t>
            </a:r>
            <a:r>
              <a:rPr lang="en-US" altLang="vi-VN" sz="2200">
                <a:solidFill>
                  <a:srgbClr val="0033CC"/>
                </a:solidFill>
              </a:rPr>
              <a:t>- Loài ưu thế: cây cao su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0033CC"/>
                </a:solidFill>
              </a:rPr>
              <a:t>     - Loài đặc trưng: cây cao su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altLang="vi-VN" sz="1400">
              <a:solidFill>
                <a:srgbClr val="FF3300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3300"/>
                </a:solidFill>
              </a:rPr>
              <a:t>3) Quần xã trên phân bố theo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3300"/>
                </a:solidFill>
              </a:rPr>
              <a:t>kiểu nào?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0033CC"/>
                </a:solidFill>
              </a:rPr>
              <a:t>     Kiểu thẳng đứng.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altLang="vi-VN" sz="1400">
              <a:solidFill>
                <a:srgbClr val="FF0000"/>
              </a:solidFill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0000"/>
                </a:solidFill>
              </a:rPr>
              <a:t>4) Xác định kiểu phân bố ở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FF0000"/>
                </a:solidFill>
              </a:rPr>
              <a:t>quần xã biển?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0033CC"/>
                </a:solidFill>
              </a:rPr>
              <a:t>     Kiểu thẳng đứng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altLang="vi-VN" sz="2200">
                <a:solidFill>
                  <a:srgbClr val="0033CC"/>
                </a:solidFill>
              </a:rPr>
              <a:t>     Kiểu nằm ngang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altLang="vi-VN" sz="2200"/>
              <a:t>     </a:t>
            </a:r>
          </a:p>
        </p:txBody>
      </p:sp>
      <p:pic>
        <p:nvPicPr>
          <p:cNvPr id="210948" name="Picture 4" descr="1008Ec04L">
            <a:extLst>
              <a:ext uri="{FF2B5EF4-FFF2-40B4-BE49-F238E27FC236}">
                <a16:creationId xmlns:a16="http://schemas.microsoft.com/office/drawing/2014/main" id="{D3FA4BE9-1EEB-F241-E58C-9C4D84550E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81000"/>
            <a:ext cx="4648200" cy="3143250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0949" name="Picture 5" descr="bien-da-nang">
            <a:extLst>
              <a:ext uri="{FF2B5EF4-FFF2-40B4-BE49-F238E27FC236}">
                <a16:creationId xmlns:a16="http://schemas.microsoft.com/office/drawing/2014/main" id="{C7CD1612-5F3B-35E3-5A16-E8C70C2B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94100"/>
            <a:ext cx="4648200" cy="311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09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0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0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0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109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109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09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09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09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09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09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65" name="Group 37">
            <a:extLst>
              <a:ext uri="{FF2B5EF4-FFF2-40B4-BE49-F238E27FC236}">
                <a16:creationId xmlns:a16="http://schemas.microsoft.com/office/drawing/2014/main" id="{22CA2DEB-0E8C-0664-1E3E-2D9AC9150C69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397000"/>
          <a:ext cx="7772400" cy="40640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Quần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Quần xã sinh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AutoShape 2">
            <a:extLst>
              <a:ext uri="{FF2B5EF4-FFF2-40B4-BE49-F238E27FC236}">
                <a16:creationId xmlns:a16="http://schemas.microsoft.com/office/drawing/2014/main" id="{7BF8AEF7-0D46-A94F-CEB7-9D437BD74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3429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Bài tập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800" name="Group 48">
            <a:extLst>
              <a:ext uri="{FF2B5EF4-FFF2-40B4-BE49-F238E27FC236}">
                <a16:creationId xmlns:a16="http://schemas.microsoft.com/office/drawing/2014/main" id="{BD40E944-51B7-4A59-FBB0-697B59DEB3B5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397000"/>
          <a:ext cx="7772400" cy="40894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Quần thể sinh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Quần xã sinh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776" name="Rectangle 24">
            <a:extLst>
              <a:ext uri="{FF2B5EF4-FFF2-40B4-BE49-F238E27FC236}">
                <a16:creationId xmlns:a16="http://schemas.microsoft.com/office/drawing/2014/main" id="{70B5A79F-DD75-2A37-1D67-538571503B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209800"/>
            <a:ext cx="3581400" cy="609600"/>
          </a:xfrm>
        </p:spPr>
        <p:txBody>
          <a:bodyPr/>
          <a:lstStyle/>
          <a:p>
            <a:pPr eaLnBrk="1" hangingPunct="1"/>
            <a:br>
              <a:rPr lang="en-US" altLang="vi-VN" sz="2000">
                <a:latin typeface="Times New Roman" panose="02020603050405020304" pitchFamily="18" charset="0"/>
              </a:rPr>
            </a:br>
            <a:r>
              <a:rPr lang="en-US" altLang="vi-VN" sz="2000">
                <a:solidFill>
                  <a:srgbClr val="0000FF"/>
                </a:solidFill>
                <a:latin typeface="Times New Roman" panose="02020603050405020304" pitchFamily="18" charset="0"/>
              </a:rPr>
              <a:t>Tập hợp nhiều cá thể cùng loài.</a:t>
            </a:r>
            <a:br>
              <a:rPr lang="en-US" altLang="vi-VN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US" altLang="vi-VN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5" name="Rectangle 26">
            <a:extLst>
              <a:ext uri="{FF2B5EF4-FFF2-40B4-BE49-F238E27FC236}">
                <a16:creationId xmlns:a16="http://schemas.microsoft.com/office/drawing/2014/main" id="{6FA172BF-1C73-1DA6-DC87-9278B6290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953000"/>
            <a:ext cx="3733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vi-VN" sz="4400">
              <a:solidFill>
                <a:schemeClr val="tx2"/>
              </a:solidFill>
            </a:endParaRPr>
          </a:p>
        </p:txBody>
      </p:sp>
      <p:sp>
        <p:nvSpPr>
          <p:cNvPr id="34836" name="Rectangle 27">
            <a:extLst>
              <a:ext uri="{FF2B5EF4-FFF2-40B4-BE49-F238E27FC236}">
                <a16:creationId xmlns:a16="http://schemas.microsoft.com/office/drawing/2014/main" id="{D9F6E18C-D295-AC79-CC9E-3EADBBBC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814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vi-VN" sz="4400">
              <a:solidFill>
                <a:schemeClr val="tx2"/>
              </a:solidFill>
            </a:endParaRPr>
          </a:p>
        </p:txBody>
      </p:sp>
      <p:sp>
        <p:nvSpPr>
          <p:cNvPr id="34837" name="Rectangle 28">
            <a:extLst>
              <a:ext uri="{FF2B5EF4-FFF2-40B4-BE49-F238E27FC236}">
                <a16:creationId xmlns:a16="http://schemas.microsoft.com/office/drawing/2014/main" id="{89B3F158-0649-C16D-4C75-B232FF42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576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vi-VN" sz="4400">
              <a:solidFill>
                <a:schemeClr val="tx2"/>
              </a:solidFill>
            </a:endParaRPr>
          </a:p>
        </p:txBody>
      </p:sp>
      <p:sp>
        <p:nvSpPr>
          <p:cNvPr id="34838" name="Rectangle 29">
            <a:extLst>
              <a:ext uri="{FF2B5EF4-FFF2-40B4-BE49-F238E27FC236}">
                <a16:creationId xmlns:a16="http://schemas.microsoft.com/office/drawing/2014/main" id="{B8084172-F122-E935-1307-7418A4C7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86000"/>
            <a:ext cx="350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vi-VN" sz="4400">
              <a:solidFill>
                <a:schemeClr val="tx2"/>
              </a:solidFill>
            </a:endParaRPr>
          </a:p>
        </p:txBody>
      </p:sp>
      <p:sp>
        <p:nvSpPr>
          <p:cNvPr id="202782" name="Rectangle 30">
            <a:extLst>
              <a:ext uri="{FF2B5EF4-FFF2-40B4-BE49-F238E27FC236}">
                <a16:creationId xmlns:a16="http://schemas.microsoft.com/office/drawing/2014/main" id="{B1CBBE15-FABC-1B58-F039-0ABB5067A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860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br>
              <a:rPr lang="en-US" altLang="vi-VN" sz="2000">
                <a:solidFill>
                  <a:schemeClr val="tx2"/>
                </a:solidFill>
              </a:rPr>
            </a:br>
            <a:br>
              <a:rPr lang="en-US" altLang="vi-VN" sz="2000">
                <a:solidFill>
                  <a:schemeClr val="tx2"/>
                </a:solidFill>
              </a:rPr>
            </a:br>
            <a:endParaRPr lang="en-US" altLang="vi-VN" sz="2000">
              <a:solidFill>
                <a:schemeClr val="tx2"/>
              </a:solidFill>
            </a:endParaRPr>
          </a:p>
        </p:txBody>
      </p:sp>
      <p:sp>
        <p:nvSpPr>
          <p:cNvPr id="202785" name="Rectangle 33">
            <a:extLst>
              <a:ext uri="{FF2B5EF4-FFF2-40B4-BE49-F238E27FC236}">
                <a16:creationId xmlns:a16="http://schemas.microsoft.com/office/drawing/2014/main" id="{727C106A-EBD7-F36D-290A-6058F9861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152650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>
                <a:solidFill>
                  <a:srgbClr val="0000FF"/>
                </a:solidFill>
              </a:rPr>
              <a:t>Tập hợp nhiều quần thể khác loài.</a:t>
            </a:r>
          </a:p>
        </p:txBody>
      </p:sp>
      <p:sp>
        <p:nvSpPr>
          <p:cNvPr id="202786" name="Rectangle 34">
            <a:extLst>
              <a:ext uri="{FF2B5EF4-FFF2-40B4-BE49-F238E27FC236}">
                <a16:creationId xmlns:a16="http://schemas.microsoft.com/office/drawing/2014/main" id="{47AA5200-47E9-2230-02DC-8F0AA423A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38475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>
                <a:solidFill>
                  <a:srgbClr val="0000FF"/>
                </a:solidFill>
              </a:rPr>
              <a:t> Xảy ra mối quan hệ cùng loài: Hỗ trợ và cạnh tranh.</a:t>
            </a:r>
          </a:p>
        </p:txBody>
      </p:sp>
      <p:sp>
        <p:nvSpPr>
          <p:cNvPr id="202789" name="Rectangle 37">
            <a:extLst>
              <a:ext uri="{FF2B5EF4-FFF2-40B4-BE49-F238E27FC236}">
                <a16:creationId xmlns:a16="http://schemas.microsoft.com/office/drawing/2014/main" id="{7ED76282-42EB-3A5C-D655-6DB24482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33738"/>
            <a:ext cx="358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>
                <a:solidFill>
                  <a:srgbClr val="0000FF"/>
                </a:solidFill>
              </a:rPr>
              <a:t>Ngoài quan hệ cùng loài còn có quan hệ khác loài.</a:t>
            </a:r>
            <a:br>
              <a:rPr lang="en-US" altLang="vi-VN" sz="2000">
                <a:solidFill>
                  <a:srgbClr val="0000FF"/>
                </a:solidFill>
              </a:rPr>
            </a:br>
            <a:endParaRPr lang="en-US" altLang="vi-VN" sz="2000">
              <a:solidFill>
                <a:srgbClr val="0000FF"/>
              </a:solidFill>
            </a:endParaRPr>
          </a:p>
        </p:txBody>
      </p:sp>
      <p:sp>
        <p:nvSpPr>
          <p:cNvPr id="202790" name="Rectangle 38">
            <a:extLst>
              <a:ext uri="{FF2B5EF4-FFF2-40B4-BE49-F238E27FC236}">
                <a16:creationId xmlns:a16="http://schemas.microsoft.com/office/drawing/2014/main" id="{E1EA85B7-44EE-8FF0-3405-634A3817E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48088"/>
            <a:ext cx="373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br>
              <a:rPr lang="en-US" altLang="vi-VN" sz="2000">
                <a:solidFill>
                  <a:schemeClr val="tx2"/>
                </a:solidFill>
              </a:rPr>
            </a:br>
            <a:br>
              <a:rPr lang="en-US" altLang="vi-VN" sz="2000">
                <a:solidFill>
                  <a:schemeClr val="tx2"/>
                </a:solidFill>
              </a:rPr>
            </a:br>
            <a:r>
              <a:rPr lang="en-US" altLang="vi-VN" sz="2000">
                <a:solidFill>
                  <a:srgbClr val="0000FF"/>
                </a:solidFill>
              </a:rPr>
              <a:t>Các đặc trưng cơ bản: Mật độ, nhóm tuổi, tỷ lệ giới tính, sức sinh sản, sức tử vong, kiểu tăng trưởng, sự phân bố, kích thước quần thể. </a:t>
            </a:r>
            <a:br>
              <a:rPr lang="en-US" altLang="vi-VN" sz="2000">
                <a:solidFill>
                  <a:srgbClr val="0000FF"/>
                </a:solidFill>
              </a:rPr>
            </a:br>
            <a:br>
              <a:rPr lang="en-US" altLang="vi-VN" sz="2000">
                <a:solidFill>
                  <a:schemeClr val="tx2"/>
                </a:solidFill>
              </a:rPr>
            </a:br>
            <a:endParaRPr lang="en-US" altLang="vi-VN" sz="2000">
              <a:solidFill>
                <a:schemeClr val="tx2"/>
              </a:solidFill>
            </a:endParaRPr>
          </a:p>
        </p:txBody>
      </p:sp>
      <p:sp>
        <p:nvSpPr>
          <p:cNvPr id="202796" name="Rectangle 44">
            <a:extLst>
              <a:ext uri="{FF2B5EF4-FFF2-40B4-BE49-F238E27FC236}">
                <a16:creationId xmlns:a16="http://schemas.microsoft.com/office/drawing/2014/main" id="{34400F40-D1ED-5DAF-1658-286CABE1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67188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br>
              <a:rPr lang="en-US" altLang="vi-VN" sz="2000">
                <a:solidFill>
                  <a:schemeClr val="tx2"/>
                </a:solidFill>
              </a:rPr>
            </a:br>
            <a:br>
              <a:rPr lang="en-US" altLang="vi-VN" sz="2000">
                <a:solidFill>
                  <a:schemeClr val="tx2"/>
                </a:solidFill>
              </a:rPr>
            </a:br>
            <a:r>
              <a:rPr lang="en-US" altLang="vi-VN" sz="2000">
                <a:solidFill>
                  <a:srgbClr val="0000FF"/>
                </a:solidFill>
              </a:rPr>
              <a:t>Các đặc trưng: Thành phần loài, phấn bố cá thể trong không gian quần xã.</a:t>
            </a:r>
            <a:br>
              <a:rPr lang="en-US" altLang="vi-VN" sz="2000">
                <a:solidFill>
                  <a:srgbClr val="0000FF"/>
                </a:solidFill>
              </a:rPr>
            </a:br>
            <a:br>
              <a:rPr lang="en-US" altLang="vi-VN" sz="2000">
                <a:solidFill>
                  <a:srgbClr val="0000FF"/>
                </a:solidFill>
              </a:rPr>
            </a:br>
            <a:br>
              <a:rPr lang="en-US" altLang="vi-VN" sz="2000">
                <a:solidFill>
                  <a:schemeClr val="tx2"/>
                </a:solidFill>
              </a:rPr>
            </a:br>
            <a:endParaRPr lang="en-US" altLang="vi-VN" sz="2000">
              <a:solidFill>
                <a:schemeClr val="tx2"/>
              </a:solidFill>
            </a:endParaRPr>
          </a:p>
        </p:txBody>
      </p:sp>
      <p:sp>
        <p:nvSpPr>
          <p:cNvPr id="34845" name="AutoShape 2">
            <a:extLst>
              <a:ext uri="{FF2B5EF4-FFF2-40B4-BE49-F238E27FC236}">
                <a16:creationId xmlns:a16="http://schemas.microsoft.com/office/drawing/2014/main" id="{DF7B1850-6411-8494-BEEE-F0ED7EDB3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81000"/>
            <a:ext cx="3429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Bài tập vận dụng: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6" grpId="0"/>
      <p:bldP spid="202782" grpId="0"/>
      <p:bldP spid="202785" grpId="0"/>
      <p:bldP spid="202786" grpId="0"/>
      <p:bldP spid="202789" grpId="0"/>
      <p:bldP spid="202790" grpId="0"/>
      <p:bldP spid="2027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>
            <a:extLst>
              <a:ext uri="{FF2B5EF4-FFF2-40B4-BE49-F238E27FC236}">
                <a16:creationId xmlns:a16="http://schemas.microsoft.com/office/drawing/2014/main" id="{FE3A5EDB-A20C-EE66-DA90-F79CA886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AutoShape 4">
            <a:extLst>
              <a:ext uri="{FF2B5EF4-FFF2-40B4-BE49-F238E27FC236}">
                <a16:creationId xmlns:a16="http://schemas.microsoft.com/office/drawing/2014/main" id="{AAD6E839-7BF1-3B34-34BB-DBE3F66C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561388" cy="2719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15FF15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500" b="1">
                <a:solidFill>
                  <a:srgbClr val="FF0066"/>
                </a:solidFill>
              </a:rPr>
              <a:t>CHƯƠNG II: QUẦN XÃ SINH VẬT</a:t>
            </a:r>
          </a:p>
          <a:p>
            <a:pPr algn="ctr">
              <a:spcBef>
                <a:spcPct val="50000"/>
              </a:spcBef>
            </a:pPr>
            <a:r>
              <a:rPr lang="en-US" altLang="vi-VN" sz="3000" b="1" u="sng">
                <a:solidFill>
                  <a:srgbClr val="0033CC"/>
                </a:solidFill>
              </a:rPr>
              <a:t>Bài 40</a:t>
            </a:r>
          </a:p>
          <a:p>
            <a:pPr algn="ctr">
              <a:spcBef>
                <a:spcPct val="50000"/>
              </a:spcBef>
            </a:pPr>
            <a:r>
              <a:rPr lang="en-US" altLang="vi-VN" sz="3000" b="1">
                <a:solidFill>
                  <a:srgbClr val="0033CC"/>
                </a:solidFill>
              </a:rPr>
              <a:t> QUẦN XÃ SINH VẬT VÀ MỘT SỐ ĐẶC TRƯNG CƠ BẢN CỦA QUẦN XÃ</a:t>
            </a:r>
            <a:endParaRPr lang="en-US" altLang="vi-VN" sz="30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>
            <a:extLst>
              <a:ext uri="{FF2B5EF4-FFF2-40B4-BE49-F238E27FC236}">
                <a16:creationId xmlns:a16="http://schemas.microsoft.com/office/drawing/2014/main" id="{ECEA10DF-49AD-4775-4333-01CA29AC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III. QUAN HỆ GIỮA CÁC LOÀI TRONG QUẦN XÃ </a:t>
            </a:r>
            <a:endParaRPr lang="en-US" altLang="vi-VN" sz="2000" b="1">
              <a:cs typeface="Times New Roman" panose="02020603050405020304" pitchFamily="18" charset="0"/>
            </a:endParaRPr>
          </a:p>
        </p:txBody>
      </p:sp>
      <p:sp>
        <p:nvSpPr>
          <p:cNvPr id="35842" name="Line 3">
            <a:extLst>
              <a:ext uri="{FF2B5EF4-FFF2-40B4-BE49-F238E27FC236}">
                <a16:creationId xmlns:a16="http://schemas.microsoft.com/office/drawing/2014/main" id="{5B8BC29C-0E31-4975-0D45-0D89497E0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E952B70C-3B5C-33BA-9448-7A4DE05B8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6513"/>
            <a:ext cx="8778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1600" b="1">
                <a:solidFill>
                  <a:srgbClr val="FF0066"/>
                </a:solidFill>
              </a:rPr>
              <a:t>Bài 40: QUẦN XÃ SINH VẬT VÀ MỘT SỐ ĐẶC TRƯNG CƠ BẢN CỦA QUẦN XÃ</a:t>
            </a:r>
          </a:p>
          <a:p>
            <a:endParaRPr lang="en-US" altLang="vi-VN" sz="1600">
              <a:solidFill>
                <a:srgbClr val="FF0066"/>
              </a:solidFill>
            </a:endParaRPr>
          </a:p>
          <a:p>
            <a:endParaRPr lang="en-US" altLang="vi-VN" sz="1600"/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0A791A37-21F4-B9C4-A64F-EA455032C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44354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I. KHÁI NIỆM QUẦN XÃ SINH VẬT.</a:t>
            </a:r>
          </a:p>
          <a:p>
            <a:endParaRPr lang="en-US" altLang="vi-VN" sz="2000"/>
          </a:p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015E3C1F-9146-C52C-07CC-2F296F76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458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II. MỘT SỐ ĐẶC TRƯNG CƠ BẢN CỦA QUẦN XÃ</a:t>
            </a:r>
          </a:p>
        </p:txBody>
      </p:sp>
      <p:sp>
        <p:nvSpPr>
          <p:cNvPr id="35846" name="Line 7">
            <a:extLst>
              <a:ext uri="{FF2B5EF4-FFF2-40B4-BE49-F238E27FC236}">
                <a16:creationId xmlns:a16="http://schemas.microsoft.com/office/drawing/2014/main" id="{5E683C00-764B-EE3B-4D1F-86C11C6DB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334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0" name="Text Box 16">
            <a:extLst>
              <a:ext uri="{FF2B5EF4-FFF2-40B4-BE49-F238E27FC236}">
                <a16:creationId xmlns:a16="http://schemas.microsoft.com/office/drawing/2014/main" id="{D7670C70-B2ED-BBF0-AFB2-7FFCB0A0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45720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>
                <a:solidFill>
                  <a:srgbClr val="FF0066"/>
                </a:solidFill>
              </a:rPr>
              <a:t>1</a:t>
            </a:r>
            <a:r>
              <a:rPr lang="en-US" altLang="vi-VN" sz="2000">
                <a:solidFill>
                  <a:srgbClr val="FF0066"/>
                </a:solidFill>
              </a:rPr>
              <a:t>. </a:t>
            </a:r>
            <a:r>
              <a:rPr lang="en-US" altLang="vi-VN">
                <a:solidFill>
                  <a:srgbClr val="FF0066"/>
                </a:solidFill>
              </a:rPr>
              <a:t>Đặc điểm của các mối quan hệ hỗ trợ giữa các loài trong quần xã là</a:t>
            </a:r>
            <a:endParaRPr lang="en-US" altLang="vi-VN" sz="2000">
              <a:solidFill>
                <a:srgbClr val="FF0066"/>
              </a:solidFill>
            </a:endParaRPr>
          </a:p>
          <a:p>
            <a:pPr>
              <a:buFont typeface="Arial" panose="020B0604020202020204" pitchFamily="34" charset="0"/>
              <a:buAutoNum type="alphaUcPeriod"/>
            </a:pPr>
            <a:r>
              <a:rPr lang="en-US" altLang="vi-VN"/>
              <a:t>các loài đều có lợi hoặc ít nhất không bị hại </a:t>
            </a:r>
          </a:p>
          <a:p>
            <a:r>
              <a:rPr lang="en-US" altLang="vi-VN" sz="2000"/>
              <a:t>B. </a:t>
            </a:r>
            <a:r>
              <a:rPr lang="en-US" altLang="vi-VN"/>
              <a:t>ít nhất có một loài bị hại </a:t>
            </a:r>
            <a:endParaRPr lang="en-US" altLang="vi-VN" sz="2000"/>
          </a:p>
          <a:p>
            <a:r>
              <a:rPr lang="en-US" altLang="vi-VN" sz="2000"/>
              <a:t>C. </a:t>
            </a:r>
            <a:r>
              <a:rPr lang="en-US" altLang="vi-VN"/>
              <a:t>tất cả các loài đều bị hại </a:t>
            </a:r>
            <a:endParaRPr lang="en-US" altLang="vi-VN" sz="2000"/>
          </a:p>
          <a:p>
            <a:r>
              <a:rPr lang="en-US" altLang="vi-VN" sz="2000"/>
              <a:t>D. </a:t>
            </a:r>
            <a:r>
              <a:rPr lang="en-US" altLang="vi-VN"/>
              <a:t>không có loài nào có lợi </a:t>
            </a:r>
            <a:endParaRPr lang="en-US" altLang="vi-VN" sz="2000"/>
          </a:p>
          <a:p>
            <a:endParaRPr lang="en-US" altLang="vi-VN" sz="2000"/>
          </a:p>
          <a:p>
            <a:endParaRPr lang="en-US" altLang="vi-VN"/>
          </a:p>
        </p:txBody>
      </p:sp>
      <p:sp>
        <p:nvSpPr>
          <p:cNvPr id="170001" name="Oval 17">
            <a:extLst>
              <a:ext uri="{FF2B5EF4-FFF2-40B4-BE49-F238E27FC236}">
                <a16:creationId xmlns:a16="http://schemas.microsoft.com/office/drawing/2014/main" id="{072C8A5E-C341-B2B0-B1D1-177F34722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/>
              <a:t>A</a:t>
            </a:r>
          </a:p>
        </p:txBody>
      </p:sp>
      <p:sp>
        <p:nvSpPr>
          <p:cNvPr id="170003" name="Rectangle 19">
            <a:extLst>
              <a:ext uri="{FF2B5EF4-FFF2-40B4-BE49-F238E27FC236}">
                <a16:creationId xmlns:a16="http://schemas.microsoft.com/office/drawing/2014/main" id="{B235023C-D26F-8703-4F19-24FB6B7D2E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76800" y="3352800"/>
            <a:ext cx="38100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vi-VN" sz="2000">
                <a:solidFill>
                  <a:srgbClr val="0000FF"/>
                </a:solidFill>
                <a:latin typeface="Times New Roman" panose="02020603050405020304" pitchFamily="18" charset="0"/>
              </a:rPr>
              <a:t>Đề tốt nghiệp năm 2009</a:t>
            </a:r>
          </a:p>
        </p:txBody>
      </p:sp>
      <p:sp>
        <p:nvSpPr>
          <p:cNvPr id="35850" name="AutoShape 2">
            <a:extLst>
              <a:ext uri="{FF2B5EF4-FFF2-40B4-BE49-F238E27FC236}">
                <a16:creationId xmlns:a16="http://schemas.microsoft.com/office/drawing/2014/main" id="{CBECA148-877B-842E-BE48-8468CACD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33413"/>
            <a:ext cx="3429000" cy="457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Bài tập vận dụng: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1" grpId="0" animBg="1"/>
      <p:bldP spid="1700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>
            <a:extLst>
              <a:ext uri="{FF2B5EF4-FFF2-40B4-BE49-F238E27FC236}">
                <a16:creationId xmlns:a16="http://schemas.microsoft.com/office/drawing/2014/main" id="{BB67B745-D59A-0A8D-EBC4-840DFA425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III. QUAN HỆ GIỮA CÁC LOÀI TRONG QUẦN XÃ </a:t>
            </a:r>
            <a:endParaRPr lang="en-US" altLang="vi-VN" sz="2000" b="1">
              <a:cs typeface="Times New Roman" panose="02020603050405020304" pitchFamily="18" charset="0"/>
            </a:endParaRPr>
          </a:p>
        </p:txBody>
      </p:sp>
      <p:sp>
        <p:nvSpPr>
          <p:cNvPr id="36866" name="Line 3">
            <a:extLst>
              <a:ext uri="{FF2B5EF4-FFF2-40B4-BE49-F238E27FC236}">
                <a16:creationId xmlns:a16="http://schemas.microsoft.com/office/drawing/2014/main" id="{D638A311-1DF1-48F8-056B-4D545A321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67EACD46-7C22-389F-4EBF-80C568FF3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6513"/>
            <a:ext cx="8778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1600" b="1">
                <a:solidFill>
                  <a:srgbClr val="FF0066"/>
                </a:solidFill>
              </a:rPr>
              <a:t>Bài 40: QUẦN XÃ SINH VẬT VÀ MỘT SỐ ĐẶC TRƯNG CƠ BẢN CỦA QUẦN XÃ</a:t>
            </a:r>
          </a:p>
          <a:p>
            <a:endParaRPr lang="en-US" altLang="vi-VN" sz="1600">
              <a:solidFill>
                <a:srgbClr val="FF0066"/>
              </a:solidFill>
            </a:endParaRPr>
          </a:p>
          <a:p>
            <a:endParaRPr lang="en-US" altLang="vi-VN" sz="1600"/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3897BB82-3BF0-19A6-7708-5F018D005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44354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I. KHÁI NIỆM QUẦN XÃ SINH VẬT.</a:t>
            </a:r>
          </a:p>
          <a:p>
            <a:endParaRPr lang="en-US" altLang="vi-VN" sz="2000"/>
          </a:p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7EB3317E-24B3-B7F9-73D9-59F14F6F6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458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II. MỘT SỐ ĐẶC TRƯNG CƠ BẢN CỦA QUẦN XÃ</a:t>
            </a:r>
          </a:p>
        </p:txBody>
      </p:sp>
      <p:sp>
        <p:nvSpPr>
          <p:cNvPr id="36870" name="Line 7">
            <a:extLst>
              <a:ext uri="{FF2B5EF4-FFF2-40B4-BE49-F238E27FC236}">
                <a16:creationId xmlns:a16="http://schemas.microsoft.com/office/drawing/2014/main" id="{BADAF737-41ED-DEF7-BB15-4D818715A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334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19" name="Text Box 11">
            <a:extLst>
              <a:ext uri="{FF2B5EF4-FFF2-40B4-BE49-F238E27FC236}">
                <a16:creationId xmlns:a16="http://schemas.microsoft.com/office/drawing/2014/main" id="{F07D299C-0173-8A59-4871-D0D70989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1614488"/>
            <a:ext cx="4816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000" b="1">
                <a:solidFill>
                  <a:srgbClr val="FF3300"/>
                </a:solidFill>
              </a:rPr>
              <a:t>2. Quan hệ chặt chẽ giữa hai hay nhiều loài mà tất cả các loài tham gia đều có lợi là mối quan hệ</a:t>
            </a:r>
            <a:r>
              <a:rPr lang="en-US" altLang="vi-VN" sz="2000">
                <a:solidFill>
                  <a:srgbClr val="FF3300"/>
                </a:solidFill>
              </a:rPr>
              <a:t> </a:t>
            </a:r>
            <a:endParaRPr lang="en-US" altLang="vi-VN" sz="2000" b="1">
              <a:solidFill>
                <a:srgbClr val="FF3300"/>
              </a:solidFill>
            </a:endParaRPr>
          </a:p>
          <a:p>
            <a:r>
              <a:rPr lang="en-US" altLang="vi-VN" sz="2000"/>
              <a:t> </a:t>
            </a:r>
            <a:r>
              <a:rPr lang="en-US" altLang="vi-VN" sz="2000">
                <a:solidFill>
                  <a:srgbClr val="0000FF"/>
                </a:solidFill>
              </a:rPr>
              <a:t>A. ức chế  - cảm nhiễm </a:t>
            </a:r>
          </a:p>
          <a:p>
            <a:r>
              <a:rPr lang="en-US" altLang="vi-VN" sz="2000">
                <a:solidFill>
                  <a:srgbClr val="0000FF"/>
                </a:solidFill>
              </a:rPr>
              <a:t> B. hội sinh	</a:t>
            </a:r>
          </a:p>
          <a:p>
            <a:r>
              <a:rPr lang="en-US" altLang="vi-VN" sz="2000">
                <a:solidFill>
                  <a:srgbClr val="0000FF"/>
                </a:solidFill>
              </a:rPr>
              <a:t> C. cộng sinh		</a:t>
            </a:r>
          </a:p>
          <a:p>
            <a:r>
              <a:rPr lang="en-US" altLang="vi-VN" sz="2000">
                <a:solidFill>
                  <a:srgbClr val="0000FF"/>
                </a:solidFill>
              </a:rPr>
              <a:t> D. hợp tác</a:t>
            </a:r>
          </a:p>
          <a:p>
            <a:endParaRPr lang="en-US" altLang="vi-VN" sz="2000">
              <a:solidFill>
                <a:srgbClr val="FF3300"/>
              </a:solidFill>
            </a:endParaRPr>
          </a:p>
        </p:txBody>
      </p:sp>
      <p:sp>
        <p:nvSpPr>
          <p:cNvPr id="171020" name="Oval 12">
            <a:extLst>
              <a:ext uri="{FF2B5EF4-FFF2-40B4-BE49-F238E27FC236}">
                <a16:creationId xmlns:a16="http://schemas.microsoft.com/office/drawing/2014/main" id="{4F0D72C7-1563-0C50-6AEC-7BEA955C2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00400"/>
            <a:ext cx="533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400"/>
              <a:t>C</a:t>
            </a:r>
          </a:p>
        </p:txBody>
      </p:sp>
      <p:sp>
        <p:nvSpPr>
          <p:cNvPr id="171021" name="Rectangle 13">
            <a:extLst>
              <a:ext uri="{FF2B5EF4-FFF2-40B4-BE49-F238E27FC236}">
                <a16:creationId xmlns:a16="http://schemas.microsoft.com/office/drawing/2014/main" id="{2FBE02A0-1D61-D97A-225E-BBCF6564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vi-VN" sz="2000">
                <a:solidFill>
                  <a:srgbClr val="FF0066"/>
                </a:solidFill>
              </a:rPr>
              <a:t>Đề tốt nghiệp năm 2009</a:t>
            </a:r>
          </a:p>
        </p:txBody>
      </p:sp>
      <p:sp>
        <p:nvSpPr>
          <p:cNvPr id="36874" name="AutoShape 2">
            <a:extLst>
              <a:ext uri="{FF2B5EF4-FFF2-40B4-BE49-F238E27FC236}">
                <a16:creationId xmlns:a16="http://schemas.microsoft.com/office/drawing/2014/main" id="{D49C6625-0C4A-EA8C-68CD-C6E140BBD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33413"/>
            <a:ext cx="3429000" cy="457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Bài tập vận dụng: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1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1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1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>
            <a:extLst>
              <a:ext uri="{FF2B5EF4-FFF2-40B4-BE49-F238E27FC236}">
                <a16:creationId xmlns:a16="http://schemas.microsoft.com/office/drawing/2014/main" id="{AD8FFE0F-1241-98DB-AE00-024A7961D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III. QUAN HỆ GIỮA CÁC LOÀI TRONG QUẦN XÃ </a:t>
            </a:r>
            <a:endParaRPr lang="en-US" altLang="vi-VN" sz="2000" b="1">
              <a:cs typeface="Times New Roman" panose="02020603050405020304" pitchFamily="18" charset="0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E6CDF406-0C09-E8E0-9732-CF4CC3D46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81B83868-0A6E-B939-F92A-77C8D592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6513"/>
            <a:ext cx="8778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1600" b="1">
                <a:solidFill>
                  <a:srgbClr val="FF0066"/>
                </a:solidFill>
              </a:rPr>
              <a:t>Bài 40: QUẦN XÃ SINH VẬT VÀ MỘT SỐ ĐẶC TRƯNG CƠ BẢN CỦA QUẦN XÃ</a:t>
            </a:r>
          </a:p>
          <a:p>
            <a:endParaRPr lang="en-US" altLang="vi-VN" sz="1600">
              <a:solidFill>
                <a:srgbClr val="FF0066"/>
              </a:solidFill>
            </a:endParaRPr>
          </a:p>
          <a:p>
            <a:endParaRPr lang="en-US" altLang="vi-VN" sz="1600"/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6A021A43-7237-7623-43A2-382D10AB4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44354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I. KHÁI NIỆM QUẦN XÃ SINH VẬT.</a:t>
            </a:r>
          </a:p>
          <a:p>
            <a:endParaRPr lang="en-US" altLang="vi-VN" sz="2000"/>
          </a:p>
          <a:p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37893" name="Text Box 6">
            <a:extLst>
              <a:ext uri="{FF2B5EF4-FFF2-40B4-BE49-F238E27FC236}">
                <a16:creationId xmlns:a16="http://schemas.microsoft.com/office/drawing/2014/main" id="{6A5C5229-FA2C-2D95-C6B8-1F332549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4587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/>
              <a:t>II. MỘT SỐ ĐẶC TRƯNG CƠ BẢN CỦA QUẦN XÃ</a:t>
            </a:r>
          </a:p>
        </p:txBody>
      </p:sp>
      <p:sp>
        <p:nvSpPr>
          <p:cNvPr id="37894" name="Line 7">
            <a:extLst>
              <a:ext uri="{FF2B5EF4-FFF2-40B4-BE49-F238E27FC236}">
                <a16:creationId xmlns:a16="http://schemas.microsoft.com/office/drawing/2014/main" id="{1337B72D-01F5-55AF-131A-E644EDEC6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33400"/>
            <a:ext cx="0" cy="632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2043" name="Text Box 11">
            <a:extLst>
              <a:ext uri="{FF2B5EF4-FFF2-40B4-BE49-F238E27FC236}">
                <a16:creationId xmlns:a16="http://schemas.microsoft.com/office/drawing/2014/main" id="{9931B405-EECA-F22D-AF75-3FF3996C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36713"/>
            <a:ext cx="46482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000" b="1">
                <a:solidFill>
                  <a:srgbClr val="FF0066"/>
                </a:solidFill>
              </a:rPr>
              <a:t>3. </a:t>
            </a:r>
            <a:r>
              <a:rPr lang="en-US" altLang="vi-VN" b="1">
                <a:solidFill>
                  <a:srgbClr val="FF0066"/>
                </a:solidFill>
              </a:rPr>
              <a:t>Loài rận sống trên da chó và hút máu chó  để sống cơ thể, là biểu hiện của mối quan hệ </a:t>
            </a:r>
            <a:endParaRPr lang="en-US" altLang="vi-VN" sz="2000" b="1">
              <a:solidFill>
                <a:srgbClr val="FF0066"/>
              </a:solidFill>
            </a:endParaRPr>
          </a:p>
          <a:p>
            <a:r>
              <a:rPr lang="en-US" altLang="vi-VN" sz="2000"/>
              <a:t>A. </a:t>
            </a:r>
            <a:r>
              <a:rPr lang="en-US" altLang="vi-VN"/>
              <a:t>hội sinh </a:t>
            </a:r>
            <a:endParaRPr lang="en-US" altLang="vi-VN" sz="2000"/>
          </a:p>
          <a:p>
            <a:r>
              <a:rPr lang="en-US" altLang="vi-VN" sz="2000"/>
              <a:t>B. </a:t>
            </a:r>
            <a:r>
              <a:rPr lang="en-US" altLang="vi-VN"/>
              <a:t>ký sinh – sinh vật chủ </a:t>
            </a:r>
            <a:endParaRPr lang="en-US" altLang="vi-VN" sz="2000"/>
          </a:p>
          <a:p>
            <a:r>
              <a:rPr lang="en-US" altLang="vi-VN" sz="2000"/>
              <a:t>C. </a:t>
            </a:r>
            <a:r>
              <a:rPr lang="en-US" altLang="vi-VN"/>
              <a:t>hợp tác </a:t>
            </a:r>
            <a:endParaRPr lang="en-US" altLang="vi-VN" sz="2000"/>
          </a:p>
          <a:p>
            <a:r>
              <a:rPr lang="en-US" altLang="vi-VN" sz="2000"/>
              <a:t>D. </a:t>
            </a:r>
            <a:r>
              <a:rPr lang="en-US" altLang="vi-VN"/>
              <a:t>cộng sinh </a:t>
            </a:r>
            <a:endParaRPr lang="en-US" altLang="vi-VN" sz="2000"/>
          </a:p>
          <a:p>
            <a:endParaRPr lang="en-US" altLang="vi-VN" sz="2000"/>
          </a:p>
        </p:txBody>
      </p:sp>
      <p:sp>
        <p:nvSpPr>
          <p:cNvPr id="172044" name="Oval 12">
            <a:extLst>
              <a:ext uri="{FF2B5EF4-FFF2-40B4-BE49-F238E27FC236}">
                <a16:creationId xmlns:a16="http://schemas.microsoft.com/office/drawing/2014/main" id="{1378FF8F-3C2B-A501-B9CF-F19669862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400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000"/>
              <a:t>B</a:t>
            </a:r>
          </a:p>
        </p:txBody>
      </p:sp>
      <p:sp>
        <p:nvSpPr>
          <p:cNvPr id="172045" name="Rectangle 13">
            <a:extLst>
              <a:ext uri="{FF2B5EF4-FFF2-40B4-BE49-F238E27FC236}">
                <a16:creationId xmlns:a16="http://schemas.microsoft.com/office/drawing/2014/main" id="{3B8BD5D9-D6CB-4F32-9C3F-F3695C1E4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733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vi-VN" sz="2000">
                <a:solidFill>
                  <a:srgbClr val="0000FF"/>
                </a:solidFill>
              </a:rPr>
              <a:t>Đề tốt nghiệp năm 2011</a:t>
            </a:r>
          </a:p>
        </p:txBody>
      </p:sp>
      <p:sp>
        <p:nvSpPr>
          <p:cNvPr id="37898" name="AutoShape 2">
            <a:extLst>
              <a:ext uri="{FF2B5EF4-FFF2-40B4-BE49-F238E27FC236}">
                <a16:creationId xmlns:a16="http://schemas.microsoft.com/office/drawing/2014/main" id="{A412AA4D-97B4-9E39-371D-408D9EEC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33413"/>
            <a:ext cx="3429000" cy="457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Bài tập vận dụng: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2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2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2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D:\HINH VISSTAR\ws_River_Across_1680x1050.jpg">
            <a:extLst>
              <a:ext uri="{FF2B5EF4-FFF2-40B4-BE49-F238E27FC236}">
                <a16:creationId xmlns:a16="http://schemas.microsoft.com/office/drawing/2014/main" id="{1BA5B013-ACFC-CC8A-4B3A-626FE7B8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5">
            <a:extLst>
              <a:ext uri="{FF2B5EF4-FFF2-40B4-BE49-F238E27FC236}">
                <a16:creationId xmlns:a16="http://schemas.microsoft.com/office/drawing/2014/main" id="{5FA17895-653B-6CAC-0BD1-6547F5006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1775"/>
            <a:ext cx="579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400" b="1">
                <a:solidFill>
                  <a:srgbClr val="0000FF"/>
                </a:solidFill>
              </a:rPr>
              <a:t>I. KHÁI NIỆM QUẦN XÃ SINH VẬT.</a:t>
            </a:r>
          </a:p>
          <a:p>
            <a:pPr algn="just"/>
            <a:r>
              <a:rPr lang="en-US" altLang="vi-VN" sz="2400"/>
              <a:t>	</a:t>
            </a:r>
            <a:endParaRPr lang="en-US" altLang="vi-VN" sz="240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56709-AA42-E0E7-6A2D-81D822D6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75" y="762000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400">
                <a:solidFill>
                  <a:srgbClr val="FF3300"/>
                </a:solidFill>
              </a:rPr>
              <a:t>Trong đồng ruộng có những lo</a:t>
            </a:r>
            <a:r>
              <a:rPr lang="en-US" altLang="vi-VN" sz="2400">
                <a:solidFill>
                  <a:srgbClr val="FF3300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400">
                <a:solidFill>
                  <a:srgbClr val="FF3300"/>
                </a:solidFill>
              </a:rPr>
              <a:t>i n</a:t>
            </a:r>
            <a:r>
              <a:rPr lang="en-US" altLang="vi-VN" sz="2400">
                <a:solidFill>
                  <a:srgbClr val="FF3300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400">
                <a:solidFill>
                  <a:srgbClr val="FF3300"/>
                </a:solidFill>
              </a:rPr>
              <a:t>o đang sinh sống v</a:t>
            </a:r>
            <a:r>
              <a:rPr lang="en-US" altLang="vi-VN" sz="2400">
                <a:solidFill>
                  <a:srgbClr val="FF3300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400">
                <a:solidFill>
                  <a:srgbClr val="FF3300"/>
                </a:solidFill>
              </a:rPr>
              <a:t> mối quan hệ giữa chúng?</a:t>
            </a:r>
            <a:endParaRPr lang="en-US" altLang="vi-VN" sz="240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7171" name="Line 6">
            <a:extLst>
              <a:ext uri="{FF2B5EF4-FFF2-40B4-BE49-F238E27FC236}">
                <a16:creationId xmlns:a16="http://schemas.microsoft.com/office/drawing/2014/main" id="{940D67F9-F419-E057-272E-79943D109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76200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752AC907-8E96-CF6E-31DE-E54CBE4BB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70100"/>
            <a:ext cx="3048000" cy="3784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2400">
                <a:ea typeface="SimSun" panose="02010600030101010101" pitchFamily="2" charset="-122"/>
              </a:rPr>
              <a:t>- QT lúa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- QT rắn nước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- QT ốc 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- QT tôm 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- QT sâu cuốn lá  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- QT cá…….</a:t>
            </a:r>
          </a:p>
          <a:p>
            <a:pPr>
              <a:buFont typeface="Arial" panose="020B0604020202020204" pitchFamily="34" charset="0"/>
              <a:buChar char="-"/>
            </a:pPr>
            <a:endParaRPr lang="en-US" altLang="zh-CN" sz="2400">
              <a:ea typeface="SimSun" panose="02010600030101010101" pitchFamily="2" charset="-122"/>
            </a:endParaRPr>
          </a:p>
          <a:p>
            <a:endParaRPr lang="en-US" altLang="zh-CN" sz="2400">
              <a:ea typeface="SimSun" panose="02010600030101010101" pitchFamily="2" charset="-122"/>
            </a:endParaRPr>
          </a:p>
          <a:p>
            <a:endParaRPr lang="en-US" altLang="zh-CN" sz="2800">
              <a:ea typeface="SimSun" panose="02010600030101010101" pitchFamily="2" charset="-122"/>
            </a:endParaRPr>
          </a:p>
          <a:p>
            <a:endParaRPr lang="en-US" altLang="zh-CN" sz="2000">
              <a:ea typeface="SimSun" panose="02010600030101010101" pitchFamily="2" charset="-122"/>
            </a:endParaRPr>
          </a:p>
        </p:txBody>
      </p:sp>
      <p:pic>
        <p:nvPicPr>
          <p:cNvPr id="7173" name="Picture 31">
            <a:extLst>
              <a:ext uri="{FF2B5EF4-FFF2-40B4-BE49-F238E27FC236}">
                <a16:creationId xmlns:a16="http://schemas.microsoft.com/office/drawing/2014/main" id="{2BD81CCF-C41F-EE76-0652-D211EEF0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63713"/>
            <a:ext cx="51816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46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5">
            <a:extLst>
              <a:ext uri="{FF2B5EF4-FFF2-40B4-BE49-F238E27FC236}">
                <a16:creationId xmlns:a16="http://schemas.microsoft.com/office/drawing/2014/main" id="{A2BFD847-7E62-7B58-7A5A-9301685B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28600"/>
            <a:ext cx="569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400" b="1">
                <a:solidFill>
                  <a:srgbClr val="0000FF"/>
                </a:solidFill>
              </a:rPr>
              <a:t>I. KHÁI NIỆM QUẦN XÃ SINH VẬT.</a:t>
            </a:r>
          </a:p>
          <a:p>
            <a:pPr algn="just"/>
            <a:r>
              <a:rPr lang="en-US" altLang="vi-VN" sz="2400"/>
              <a:t>	</a:t>
            </a:r>
            <a:endParaRPr lang="en-US" altLang="vi-VN" sz="2400">
              <a:cs typeface="Times New Roman" panose="02020603050405020304" pitchFamily="18" charset="0"/>
            </a:endParaRP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9F839AFB-BBB8-11D1-37FB-74EBDBD0378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850900"/>
            <a:ext cx="4481513" cy="2514600"/>
            <a:chOff x="2514600" y="3429000"/>
            <a:chExt cx="5257800" cy="3200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D965D8-1CE6-4563-1FAF-7CB6DFE857D4}"/>
                </a:ext>
              </a:extLst>
            </p:cNvPr>
            <p:cNvSpPr/>
            <p:nvPr/>
          </p:nvSpPr>
          <p:spPr>
            <a:xfrm>
              <a:off x="2514600" y="3429000"/>
              <a:ext cx="5257800" cy="320040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1164A3-47E7-C621-F890-1E33265343CF}"/>
                </a:ext>
              </a:extLst>
            </p:cNvPr>
            <p:cNvSpPr/>
            <p:nvPr/>
          </p:nvSpPr>
          <p:spPr>
            <a:xfrm>
              <a:off x="4496286" y="3580535"/>
              <a:ext cx="1218066" cy="838488"/>
            </a:xfrm>
            <a:prstGeom prst="ellipse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FFFFFF"/>
                  </a:solidFill>
                  <a:ea typeface="SimSun" panose="02010600030101010101" pitchFamily="2" charset="-122"/>
                </a:rPr>
                <a:t>QT lúa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AB13C50-551C-029F-7A12-3D70DA7D18E4}"/>
                </a:ext>
              </a:extLst>
            </p:cNvPr>
            <p:cNvSpPr/>
            <p:nvPr/>
          </p:nvSpPr>
          <p:spPr>
            <a:xfrm>
              <a:off x="3123634" y="5105977"/>
              <a:ext cx="1219928" cy="83848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FFFFFF"/>
                  </a:solidFill>
                  <a:ea typeface="SimSun" panose="02010600030101010101" pitchFamily="2" charset="-122"/>
                </a:rPr>
                <a:t>QT ốc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7FDAB8-BF69-7094-19FA-FC24E8BF7093}"/>
                </a:ext>
              </a:extLst>
            </p:cNvPr>
            <p:cNvSpPr/>
            <p:nvPr/>
          </p:nvSpPr>
          <p:spPr>
            <a:xfrm>
              <a:off x="5867076" y="5180735"/>
              <a:ext cx="1219929" cy="838488"/>
            </a:xfrm>
            <a:prstGeom prst="ellipse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Times New Roman" panose="02020603050405020304" pitchFamily="18" charset="0"/>
                  <a:sym typeface="+mn-ea"/>
                </a:rPr>
                <a:t>QT </a:t>
              </a:r>
              <a:r>
                <a:rPr lang="en-US" sz="2000" b="1" dirty="0" err="1">
                  <a:solidFill>
                    <a:srgbClr val="FFFFFF"/>
                  </a:solidFill>
                  <a:latin typeface="Times New Roman" panose="02020603050405020304" pitchFamily="18" charset="0"/>
                  <a:sym typeface="+mn-ea"/>
                </a:rPr>
                <a:t>sâu</a:t>
              </a:r>
              <a:endPara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EE8C2-337C-C32E-FBE6-DC4FFBBA6779}"/>
                </a:ext>
              </a:extLst>
            </p:cNvPr>
            <p:cNvCxnSpPr/>
            <p:nvPr/>
          </p:nvCxnSpPr>
          <p:spPr>
            <a:xfrm rot="5400000" flipH="1" flipV="1">
              <a:off x="4152681" y="4533543"/>
              <a:ext cx="761712" cy="53267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B4F76B2-8EF5-616A-CF94-2F66212E7301}"/>
                </a:ext>
              </a:extLst>
            </p:cNvPr>
            <p:cNvCxnSpPr/>
            <p:nvPr/>
          </p:nvCxnSpPr>
          <p:spPr>
            <a:xfrm>
              <a:off x="4419924" y="5714135"/>
              <a:ext cx="137079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4BEA246-BE7C-880F-3B73-94DFEC0CF363}"/>
                </a:ext>
              </a:extLst>
            </p:cNvPr>
            <p:cNvCxnSpPr/>
            <p:nvPr/>
          </p:nvCxnSpPr>
          <p:spPr>
            <a:xfrm rot="16200000" flipV="1">
              <a:off x="5448971" y="4458786"/>
              <a:ext cx="761711" cy="53267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1CB89A-CA94-B797-DAD5-C9B736661C2D}"/>
                </a:ext>
              </a:extLst>
            </p:cNvPr>
            <p:cNvCxnSpPr/>
            <p:nvPr/>
          </p:nvCxnSpPr>
          <p:spPr>
            <a:xfrm rot="10800000">
              <a:off x="4419924" y="5562600"/>
              <a:ext cx="137079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05482D-399B-0B89-A03E-A91F0FF3BF85}"/>
                </a:ext>
              </a:extLst>
            </p:cNvPr>
            <p:cNvCxnSpPr/>
            <p:nvPr/>
          </p:nvCxnSpPr>
          <p:spPr>
            <a:xfrm rot="5400000">
              <a:off x="4000887" y="4457856"/>
              <a:ext cx="761711" cy="53453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7BAF359-5F01-2C56-AAD4-0F9D63E75DAC}"/>
                </a:ext>
              </a:extLst>
            </p:cNvPr>
            <p:cNvCxnSpPr/>
            <p:nvPr/>
          </p:nvCxnSpPr>
          <p:spPr>
            <a:xfrm rot="16200000" flipH="1">
              <a:off x="5372609" y="4533543"/>
              <a:ext cx="761712" cy="53267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1469764-7FD7-B862-612F-9849537D8040}"/>
                </a:ext>
              </a:extLst>
            </p:cNvPr>
            <p:cNvCxnSpPr/>
            <p:nvPr/>
          </p:nvCxnSpPr>
          <p:spPr>
            <a:xfrm rot="16200000" flipV="1">
              <a:off x="2895451" y="5030160"/>
              <a:ext cx="381867" cy="3799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8DEE9C3-4DAB-6E11-5088-EC9AF2654167}"/>
                </a:ext>
              </a:extLst>
            </p:cNvPr>
            <p:cNvCxnSpPr/>
            <p:nvPr/>
          </p:nvCxnSpPr>
          <p:spPr>
            <a:xfrm rot="16200000" flipH="1">
              <a:off x="2936550" y="4841343"/>
              <a:ext cx="426317" cy="40602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405AA47-44D6-086B-047B-25846435F65F}"/>
                </a:ext>
              </a:extLst>
            </p:cNvPr>
            <p:cNvCxnSpPr/>
            <p:nvPr/>
          </p:nvCxnSpPr>
          <p:spPr>
            <a:xfrm>
              <a:off x="5563491" y="4113935"/>
              <a:ext cx="456309" cy="20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20F9786-C68C-9FD2-0AF5-4BFECB7652EA}"/>
                </a:ext>
              </a:extLst>
            </p:cNvPr>
            <p:cNvCxnSpPr/>
            <p:nvPr/>
          </p:nvCxnSpPr>
          <p:spPr>
            <a:xfrm rot="10800000">
              <a:off x="5487128" y="3960380"/>
              <a:ext cx="532671" cy="202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77BBD62-0052-2855-CD86-257331EBA123}"/>
                </a:ext>
              </a:extLst>
            </p:cNvPr>
            <p:cNvCxnSpPr/>
            <p:nvPr/>
          </p:nvCxnSpPr>
          <p:spPr>
            <a:xfrm rot="5400000">
              <a:off x="5828866" y="5829121"/>
              <a:ext cx="381865" cy="3054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DFECCD6-3258-09DF-5819-EBBFB9175FBC}"/>
                </a:ext>
              </a:extLst>
            </p:cNvPr>
            <p:cNvCxnSpPr/>
            <p:nvPr/>
          </p:nvCxnSpPr>
          <p:spPr>
            <a:xfrm rot="5400000" flipH="1" flipV="1">
              <a:off x="5982601" y="5904888"/>
              <a:ext cx="379845" cy="30544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746" name="Text Box 34">
            <a:extLst>
              <a:ext uri="{FF2B5EF4-FFF2-40B4-BE49-F238E27FC236}">
                <a16:creationId xmlns:a16="http://schemas.microsoft.com/office/drawing/2014/main" id="{9EE9301C-A9C7-D0B6-B366-F82401D0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11550"/>
            <a:ext cx="7848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vi-VN" sz="2800" b="1"/>
              <a:t> Quần xã sinh vật</a:t>
            </a:r>
            <a:r>
              <a:rPr lang="en-US" altLang="vi-VN" sz="2800"/>
              <a:t> là một tập hợp </a:t>
            </a:r>
            <a:r>
              <a:rPr lang="en-US" altLang="vi-VN" sz="2800">
                <a:solidFill>
                  <a:srgbClr val="FF0000"/>
                </a:solidFill>
              </a:rPr>
              <a:t>các quần thể sinh vật</a:t>
            </a:r>
            <a:r>
              <a:rPr lang="en-US" altLang="vi-VN" sz="2800"/>
              <a:t> </a:t>
            </a:r>
            <a:r>
              <a:rPr lang="en-US" altLang="vi-VN" sz="2800">
                <a:solidFill>
                  <a:srgbClr val="FF0000"/>
                </a:solidFill>
              </a:rPr>
              <a:t>thuộc nhiều loài khác nhau</a:t>
            </a:r>
            <a:r>
              <a:rPr lang="en-US" altLang="vi-VN" sz="2800"/>
              <a:t>, cùng sống trong một không gian và thời gian nhất định. 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vi-VN" sz="2800"/>
              <a:t> Các sinh vật trong quần xã có mối quan hệ </a:t>
            </a:r>
            <a:r>
              <a:rPr lang="en-US" altLang="vi-VN" sz="2800">
                <a:solidFill>
                  <a:srgbClr val="FF0000"/>
                </a:solidFill>
              </a:rPr>
              <a:t>gắn bó với nhau như một thể thống nhất </a:t>
            </a:r>
            <a:r>
              <a:rPr lang="en-US" altLang="vi-VN" sz="2800"/>
              <a:t>và</a:t>
            </a:r>
            <a:r>
              <a:rPr lang="en-US" altLang="vi-VN" sz="2800">
                <a:solidFill>
                  <a:srgbClr val="FF0000"/>
                </a:solidFill>
              </a:rPr>
              <a:t> </a:t>
            </a:r>
            <a:r>
              <a:rPr lang="en-US" altLang="vi-VN" sz="2800"/>
              <a:t>do vậy quần xã có cấu trúc tương đối ổn định.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ecosystem[2]">
            <a:extLst>
              <a:ext uri="{FF2B5EF4-FFF2-40B4-BE49-F238E27FC236}">
                <a16:creationId xmlns:a16="http://schemas.microsoft.com/office/drawing/2014/main" id="{BE18F6A1-1B45-4A49-ADAB-FCC9D8C4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3" descr="207%20sonoran%20des%20range%20ecosystem[1]">
            <a:extLst>
              <a:ext uri="{FF2B5EF4-FFF2-40B4-BE49-F238E27FC236}">
                <a16:creationId xmlns:a16="http://schemas.microsoft.com/office/drawing/2014/main" id="{1F618E5C-D7FF-F954-8D2B-E42F1746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1062A0DF-F015-30CB-C033-ACD58C00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0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15046" name="Text Box 6">
            <a:extLst>
              <a:ext uri="{FF2B5EF4-FFF2-40B4-BE49-F238E27FC236}">
                <a16:creationId xmlns:a16="http://schemas.microsoft.com/office/drawing/2014/main" id="{5FCDD0C2-471E-702A-25C5-4865E7893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6400800"/>
            <a:ext cx="35433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/>
              <a:t>Quần xã rừng cây lá kim</a:t>
            </a:r>
          </a:p>
        </p:txBody>
      </p:sp>
      <p:sp>
        <p:nvSpPr>
          <p:cNvPr id="215047" name="Text Box 7">
            <a:extLst>
              <a:ext uri="{FF2B5EF4-FFF2-40B4-BE49-F238E27FC236}">
                <a16:creationId xmlns:a16="http://schemas.microsoft.com/office/drawing/2014/main" id="{4D07AC4D-9B01-D3FC-8EB3-2E6FF5A4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48000"/>
            <a:ext cx="426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/>
              <a:t>Quần xã thực vật vùng sa mạc</a:t>
            </a:r>
          </a:p>
        </p:txBody>
      </p:sp>
      <p:pic>
        <p:nvPicPr>
          <p:cNvPr id="215048" name="Picture 8">
            <a:extLst>
              <a:ext uri="{FF2B5EF4-FFF2-40B4-BE49-F238E27FC236}">
                <a16:creationId xmlns:a16="http://schemas.microsoft.com/office/drawing/2014/main" id="{88EB1EDD-C71B-39C1-A235-11FFE28E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9" name="Text Box 9">
            <a:extLst>
              <a:ext uri="{FF2B5EF4-FFF2-40B4-BE49-F238E27FC236}">
                <a16:creationId xmlns:a16="http://schemas.microsoft.com/office/drawing/2014/main" id="{19DFC157-FA19-55D4-7CB8-9BD509CA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6400800"/>
            <a:ext cx="2717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/>
              <a:t>Quần xã rừng thưa</a:t>
            </a:r>
          </a:p>
        </p:txBody>
      </p:sp>
      <p:grpSp>
        <p:nvGrpSpPr>
          <p:cNvPr id="215051" name="Group 11">
            <a:extLst>
              <a:ext uri="{FF2B5EF4-FFF2-40B4-BE49-F238E27FC236}">
                <a16:creationId xmlns:a16="http://schemas.microsoft.com/office/drawing/2014/main" id="{456A0EC4-2BF7-B177-B4EE-FE0E89BA5F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572000" cy="3581400"/>
            <a:chOff x="0" y="1056"/>
            <a:chExt cx="4128" cy="3264"/>
          </a:xfrm>
        </p:grpSpPr>
        <p:pic>
          <p:nvPicPr>
            <p:cNvPr id="9225" name="Picture 12" descr="rainforest">
              <a:extLst>
                <a:ext uri="{FF2B5EF4-FFF2-40B4-BE49-F238E27FC236}">
                  <a16:creationId xmlns:a16="http://schemas.microsoft.com/office/drawing/2014/main" id="{25E611E9-FD9E-697A-39F3-8E3E488AB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Rectangle 13">
              <a:extLst>
                <a:ext uri="{FF2B5EF4-FFF2-40B4-BE49-F238E27FC236}">
                  <a16:creationId xmlns:a16="http://schemas.microsoft.com/office/drawing/2014/main" id="{FA95647F-7B60-74FE-11DB-B247E27E9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vi-VN" sz="2400" b="1">
                  <a:solidFill>
                    <a:schemeClr val="accent2"/>
                  </a:solidFill>
                </a:rPr>
                <a:t>Quần xã rừng mưa nhiệt đới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  <p:bldP spid="215047" grpId="0" animBg="1"/>
      <p:bldP spid="2150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43">
            <a:extLst>
              <a:ext uri="{FF2B5EF4-FFF2-40B4-BE49-F238E27FC236}">
                <a16:creationId xmlns:a16="http://schemas.microsoft.com/office/drawing/2014/main" id="{2AA86AC2-D74B-FC05-CB49-06709C8B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2" name="Text Box 44">
            <a:extLst>
              <a:ext uri="{FF2B5EF4-FFF2-40B4-BE49-F238E27FC236}">
                <a16:creationId xmlns:a16="http://schemas.microsoft.com/office/drawing/2014/main" id="{793E4A19-3763-2E62-D89F-5E23433A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112713"/>
            <a:ext cx="481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0243" name="Text Box 48">
            <a:extLst>
              <a:ext uri="{FF2B5EF4-FFF2-40B4-BE49-F238E27FC236}">
                <a16:creationId xmlns:a16="http://schemas.microsoft.com/office/drawing/2014/main" id="{5096835D-6673-4100-CA9A-8B615D3C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I. KHÁI NIỆM QUẦN XÃ SINH VẬT</a:t>
            </a:r>
          </a:p>
        </p:txBody>
      </p:sp>
      <p:pic>
        <p:nvPicPr>
          <p:cNvPr id="15414" name="Picture 54" descr="A%20mangrove%20ecosystem[1]">
            <a:extLst>
              <a:ext uri="{FF2B5EF4-FFF2-40B4-BE49-F238E27FC236}">
                <a16:creationId xmlns:a16="http://schemas.microsoft.com/office/drawing/2014/main" id="{9D9FC647-AAFD-EA38-B9CC-652A507B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495800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16" name="Picture 56" descr="0906to05l">
            <a:extLst>
              <a:ext uri="{FF2B5EF4-FFF2-40B4-BE49-F238E27FC236}">
                <a16:creationId xmlns:a16="http://schemas.microsoft.com/office/drawing/2014/main" id="{DC374840-D9D6-C870-F2DE-AE78A4B8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419600" cy="2590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17" name="Text Box 57">
            <a:extLst>
              <a:ext uri="{FF2B5EF4-FFF2-40B4-BE49-F238E27FC236}">
                <a16:creationId xmlns:a16="http://schemas.microsoft.com/office/drawing/2014/main" id="{D3572965-7CFA-E705-4869-E5246528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766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Quần xã rừng quốc gia Cát Tiên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id="{6B90FFD0-11F9-45D3-E5F9-B66B4F9C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3627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Quần xã rừng ngập mặn</a:t>
            </a:r>
          </a:p>
        </p:txBody>
      </p:sp>
      <p:pic>
        <p:nvPicPr>
          <p:cNvPr id="15419" name="Picture 59" descr="thu hoach lua">
            <a:extLst>
              <a:ext uri="{FF2B5EF4-FFF2-40B4-BE49-F238E27FC236}">
                <a16:creationId xmlns:a16="http://schemas.microsoft.com/office/drawing/2014/main" id="{C6CBC5F2-A0A3-D800-157C-ED9038DE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0" name="Text Box 60">
            <a:extLst>
              <a:ext uri="{FF2B5EF4-FFF2-40B4-BE49-F238E27FC236}">
                <a16:creationId xmlns:a16="http://schemas.microsoft.com/office/drawing/2014/main" id="{70EA8ED9-F221-9A1A-A1F9-7EC2A1A2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2870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</a:rPr>
              <a:t>Quần xã đồng ruộng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grpSp>
        <p:nvGrpSpPr>
          <p:cNvPr id="15421" name="Group 61">
            <a:extLst>
              <a:ext uri="{FF2B5EF4-FFF2-40B4-BE49-F238E27FC236}">
                <a16:creationId xmlns:a16="http://schemas.microsoft.com/office/drawing/2014/main" id="{E388A31F-BC4D-59FA-BCBA-206E6DE19D06}"/>
              </a:ext>
            </a:extLst>
          </p:cNvPr>
          <p:cNvGrpSpPr>
            <a:grpSpLocks/>
          </p:cNvGrpSpPr>
          <p:nvPr/>
        </p:nvGrpSpPr>
        <p:grpSpPr bwMode="auto">
          <a:xfrm>
            <a:off x="0" y="3886200"/>
            <a:ext cx="4267200" cy="2438400"/>
            <a:chOff x="3024" y="2448"/>
            <a:chExt cx="2736" cy="1872"/>
          </a:xfrm>
        </p:grpSpPr>
        <p:pic>
          <p:nvPicPr>
            <p:cNvPr id="10251" name="Picture 62" descr="img_5136">
              <a:extLst>
                <a:ext uri="{FF2B5EF4-FFF2-40B4-BE49-F238E27FC236}">
                  <a16:creationId xmlns:a16="http://schemas.microsoft.com/office/drawing/2014/main" id="{D7BDA8B6-14A7-9B3D-C63A-471B9C2D1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448"/>
              <a:ext cx="2736" cy="1872"/>
            </a:xfrm>
            <a:prstGeom prst="rect">
              <a:avLst/>
            </a:prstGeom>
            <a:noFill/>
            <a:ln w="9525">
              <a:solidFill>
                <a:srgbClr val="15FF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2" name="Rectangle 63">
              <a:extLst>
                <a:ext uri="{FF2B5EF4-FFF2-40B4-BE49-F238E27FC236}">
                  <a16:creationId xmlns:a16="http://schemas.microsoft.com/office/drawing/2014/main" id="{719F8A4B-0E59-7A1D-F5C9-E77C77642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4120"/>
              <a:ext cx="163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15FF1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vi-VN" altLang="vi-VN" sz="2000" b="1"/>
            </a:p>
          </p:txBody>
        </p:sp>
      </p:grpSp>
      <p:sp>
        <p:nvSpPr>
          <p:cNvPr id="15424" name="Text Box 64">
            <a:extLst>
              <a:ext uri="{FF2B5EF4-FFF2-40B4-BE49-F238E27FC236}">
                <a16:creationId xmlns:a16="http://schemas.microsoft.com/office/drawing/2014/main" id="{067194F6-1543-24BE-15B5-BA241E7E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Quần xã hồ cá tự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7" grpId="0"/>
      <p:bldP spid="15418" grpId="0"/>
      <p:bldP spid="15420" grpId="0" animBg="1"/>
      <p:bldP spid="154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5">
            <a:extLst>
              <a:ext uri="{FF2B5EF4-FFF2-40B4-BE49-F238E27FC236}">
                <a16:creationId xmlns:a16="http://schemas.microsoft.com/office/drawing/2014/main" id="{DC8E6239-6FC3-9812-D571-8A70CCB7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225425"/>
            <a:ext cx="608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000" b="1">
                <a:solidFill>
                  <a:srgbClr val="0000FF"/>
                </a:solidFill>
              </a:rPr>
              <a:t>II. MỘT SỐ ĐẶC TRƯNG CƠ BẢN CỦA QUẦN XÃ</a:t>
            </a:r>
            <a:endParaRPr lang="en-US" altLang="vi-VN" sz="2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1266" name="Line 5">
            <a:extLst>
              <a:ext uri="{FF2B5EF4-FFF2-40B4-BE49-F238E27FC236}">
                <a16:creationId xmlns:a16="http://schemas.microsoft.com/office/drawing/2014/main" id="{C0203EEB-129A-0F84-4C61-1FC0547C3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100" y="6096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9037" name="Text Box 13">
            <a:extLst>
              <a:ext uri="{FF2B5EF4-FFF2-40B4-BE49-F238E27FC236}">
                <a16:creationId xmlns:a16="http://schemas.microsoft.com/office/drawing/2014/main" id="{F683D995-91DD-5A7E-7890-202C0F7EB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793750"/>
            <a:ext cx="3657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/>
              <a:t>1. Đặc trưng về thành phần loài trong quần xã</a:t>
            </a:r>
          </a:p>
        </p:txBody>
      </p:sp>
      <p:sp>
        <p:nvSpPr>
          <p:cNvPr id="129039" name="Text Box 15">
            <a:extLst>
              <a:ext uri="{FF2B5EF4-FFF2-40B4-BE49-F238E27FC236}">
                <a16:creationId xmlns:a16="http://schemas.microsoft.com/office/drawing/2014/main" id="{CCCD4C7A-D329-AFCC-BD09-20DBC501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7526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400" b="1">
                <a:solidFill>
                  <a:srgbClr val="0000FF"/>
                </a:solidFill>
              </a:rPr>
              <a:t>a. Số lượng loài và số lượng cá thể của mỗi loài</a:t>
            </a:r>
          </a:p>
        </p:txBody>
      </p:sp>
      <p:sp>
        <p:nvSpPr>
          <p:cNvPr id="129050" name="Text Box 26">
            <a:extLst>
              <a:ext uri="{FF2B5EF4-FFF2-40B4-BE49-F238E27FC236}">
                <a16:creationId xmlns:a16="http://schemas.microsoft.com/office/drawing/2014/main" id="{65D229D0-98BC-6952-9262-10F1BF80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05113"/>
            <a:ext cx="3822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800"/>
              <a:t>     - Số lượng loài và số lượng cá thể của mỗi loài trong quần xã là </a:t>
            </a:r>
            <a:r>
              <a:rPr lang="en-US" altLang="vi-VN" sz="2800">
                <a:solidFill>
                  <a:srgbClr val="FF0000"/>
                </a:solidFill>
              </a:rPr>
              <a:t>mức độ đa dạng trong quần xã</a:t>
            </a:r>
            <a:r>
              <a:rPr lang="en-US" altLang="vi-VN" sz="2800"/>
              <a:t>.</a:t>
            </a:r>
          </a:p>
        </p:txBody>
      </p:sp>
      <p:grpSp>
        <p:nvGrpSpPr>
          <p:cNvPr id="129068" name="Group 44">
            <a:extLst>
              <a:ext uri="{FF2B5EF4-FFF2-40B4-BE49-F238E27FC236}">
                <a16:creationId xmlns:a16="http://schemas.microsoft.com/office/drawing/2014/main" id="{04244601-F6C5-AD6D-34C3-DF6A3BC6135E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762000"/>
            <a:ext cx="4648200" cy="2900363"/>
            <a:chOff x="2592" y="480"/>
            <a:chExt cx="2928" cy="1827"/>
          </a:xfrm>
        </p:grpSpPr>
        <p:pic>
          <p:nvPicPr>
            <p:cNvPr id="11271" name="Picture 34" descr="gjgj">
              <a:extLst>
                <a:ext uri="{FF2B5EF4-FFF2-40B4-BE49-F238E27FC236}">
                  <a16:creationId xmlns:a16="http://schemas.microsoft.com/office/drawing/2014/main" id="{12F6C55E-C133-B755-37DB-0A0AAFC75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480"/>
              <a:ext cx="2928" cy="15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2" name="Text Box 35">
              <a:extLst>
                <a:ext uri="{FF2B5EF4-FFF2-40B4-BE49-F238E27FC236}">
                  <a16:creationId xmlns:a16="http://schemas.microsoft.com/office/drawing/2014/main" id="{5990AD4B-929B-4072-816B-616E328BD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016"/>
              <a:ext cx="23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66"/>
                  </a:solidFill>
                </a:rPr>
                <a:t>Quần xã đồi trọc </a:t>
              </a:r>
            </a:p>
          </p:txBody>
        </p:sp>
      </p:grpSp>
      <p:pic>
        <p:nvPicPr>
          <p:cNvPr id="129069" name="Picture 45" descr="65_6_1331721254_99_130312_BTTN_RungmuaHarapan">
            <a:extLst>
              <a:ext uri="{FF2B5EF4-FFF2-40B4-BE49-F238E27FC236}">
                <a16:creationId xmlns:a16="http://schemas.microsoft.com/office/drawing/2014/main" id="{EE5DA7C4-49E4-D51A-EB03-D488CDEF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70" name="Text Box 46">
            <a:extLst>
              <a:ext uri="{FF2B5EF4-FFF2-40B4-BE49-F238E27FC236}">
                <a16:creationId xmlns:a16="http://schemas.microsoft.com/office/drawing/2014/main" id="{9B5ACD09-56D5-EEE2-51DE-D3B53472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248400"/>
            <a:ext cx="4572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400" b="1"/>
              <a:t>Quần xã rừng mưa nhiệt đới</a:t>
            </a:r>
          </a:p>
        </p:txBody>
      </p:sp>
      <p:sp>
        <p:nvSpPr>
          <p:cNvPr id="129074" name="Text Box 50">
            <a:extLst>
              <a:ext uri="{FF2B5EF4-FFF2-40B4-BE49-F238E27FC236}">
                <a16:creationId xmlns:a16="http://schemas.microsoft.com/office/drawing/2014/main" id="{D7038486-9C43-66B5-A6E4-D5882040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876800"/>
            <a:ext cx="3657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800"/>
              <a:t>  - Một quần xã ổn định thường có số lượng loài </a:t>
            </a:r>
            <a:r>
              <a:rPr lang="en-US" altLang="vi-VN" sz="2800">
                <a:solidFill>
                  <a:srgbClr val="FF0000"/>
                </a:solidFill>
              </a:rPr>
              <a:t>lớn</a:t>
            </a:r>
            <a:r>
              <a:rPr lang="en-US" altLang="vi-VN" sz="2800"/>
              <a:t> và số lượng cá thể của loài </a:t>
            </a:r>
            <a:r>
              <a:rPr lang="en-US" altLang="vi-VN" sz="2800">
                <a:solidFill>
                  <a:srgbClr val="FF0000"/>
                </a:solidFill>
              </a:rPr>
              <a:t>cao</a:t>
            </a:r>
            <a:r>
              <a:rPr lang="en-US" altLang="vi-VN" sz="2800"/>
              <a:t>.</a:t>
            </a:r>
          </a:p>
          <a:p>
            <a:endParaRPr lang="en-US" alt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7" grpId="0"/>
      <p:bldP spid="129039" grpId="0"/>
      <p:bldP spid="129050" grpId="0"/>
      <p:bldP spid="129070" grpId="0" animBg="1"/>
      <p:bldP spid="129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5">
            <a:extLst>
              <a:ext uri="{FF2B5EF4-FFF2-40B4-BE49-F238E27FC236}">
                <a16:creationId xmlns:a16="http://schemas.microsoft.com/office/drawing/2014/main" id="{14367E0B-70DA-D936-FE7A-41AE63BC6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609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000" b="1">
                <a:solidFill>
                  <a:srgbClr val="0000FF"/>
                </a:solidFill>
              </a:rPr>
              <a:t>II. MỘT SỐ ĐẶC TRƯNG CƠ BẢN CỦA QUẦN XÃ</a:t>
            </a:r>
            <a:endParaRPr lang="en-US" altLang="vi-VN" sz="2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290" name="Line 5">
            <a:extLst>
              <a:ext uri="{FF2B5EF4-FFF2-40B4-BE49-F238E27FC236}">
                <a16:creationId xmlns:a16="http://schemas.microsoft.com/office/drawing/2014/main" id="{05DD2330-2013-4747-D3A0-8133865D9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658813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FB4025A7-0D9D-D8DC-71B4-216E4F46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698500"/>
            <a:ext cx="4964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/>
              <a:t>1. Đặc trưng về thành phần loài trong quần xã</a:t>
            </a:r>
          </a:p>
        </p:txBody>
      </p:sp>
      <p:sp>
        <p:nvSpPr>
          <p:cNvPr id="157711" name="Text Box 15">
            <a:extLst>
              <a:ext uri="{FF2B5EF4-FFF2-40B4-BE49-F238E27FC236}">
                <a16:creationId xmlns:a16="http://schemas.microsoft.com/office/drawing/2014/main" id="{CEB8B353-FEAA-2280-DBF6-82B8FA2A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676400"/>
            <a:ext cx="495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b. Loài ưu thế và loài đặc trưng</a:t>
            </a:r>
          </a:p>
          <a:p>
            <a:endParaRPr lang="en-US" altLang="vi-VN" sz="2400"/>
          </a:p>
        </p:txBody>
      </p:sp>
      <p:pic>
        <p:nvPicPr>
          <p:cNvPr id="157727" name="Picture 31">
            <a:extLst>
              <a:ext uri="{FF2B5EF4-FFF2-40B4-BE49-F238E27FC236}">
                <a16:creationId xmlns:a16="http://schemas.microsoft.com/office/drawing/2014/main" id="{D4D33B63-C9BF-8DFF-0122-CC1C1E56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95" name="Text Box 99">
            <a:extLst>
              <a:ext uri="{FF2B5EF4-FFF2-40B4-BE49-F238E27FC236}">
                <a16:creationId xmlns:a16="http://schemas.microsoft.com/office/drawing/2014/main" id="{AF0E0348-5671-8A87-335A-B5318FF8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2278063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/>
              <a:t>* Loài ưu thế</a:t>
            </a:r>
          </a:p>
        </p:txBody>
      </p:sp>
      <p:sp>
        <p:nvSpPr>
          <p:cNvPr id="157796" name="Text Box 100">
            <a:extLst>
              <a:ext uri="{FF2B5EF4-FFF2-40B4-BE49-F238E27FC236}">
                <a16:creationId xmlns:a16="http://schemas.microsoft.com/office/drawing/2014/main" id="{32701C68-D169-EAB9-646E-F683A82F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195638"/>
            <a:ext cx="4648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2800"/>
              <a:t>Là những loài có vai trò quan trọng trong quần xã do có số lượng </a:t>
            </a:r>
            <a:r>
              <a:rPr lang="en-US" altLang="vi-VN" sz="2800">
                <a:solidFill>
                  <a:srgbClr val="FF0000"/>
                </a:solidFill>
              </a:rPr>
              <a:t>nhiều</a:t>
            </a:r>
            <a:r>
              <a:rPr lang="en-US" altLang="vi-VN" sz="2800"/>
              <a:t>, sinh khối </a:t>
            </a:r>
            <a:r>
              <a:rPr lang="en-US" altLang="vi-VN" sz="2800">
                <a:solidFill>
                  <a:srgbClr val="FF0000"/>
                </a:solidFill>
              </a:rPr>
              <a:t>lớn</a:t>
            </a:r>
            <a:r>
              <a:rPr lang="en-US" altLang="vi-VN" sz="2800"/>
              <a:t> hoặc do hoạt động của chúng </a:t>
            </a:r>
            <a:r>
              <a:rPr lang="en-US" altLang="vi-VN" sz="2800">
                <a:solidFill>
                  <a:srgbClr val="FF0000"/>
                </a:solidFill>
              </a:rPr>
              <a:t>mạnh</a:t>
            </a:r>
            <a:r>
              <a:rPr lang="en-US" altLang="vi-VN" sz="2800"/>
              <a:t>.</a:t>
            </a:r>
          </a:p>
        </p:txBody>
      </p:sp>
      <p:sp>
        <p:nvSpPr>
          <p:cNvPr id="157800" name="Text Box 104">
            <a:extLst>
              <a:ext uri="{FF2B5EF4-FFF2-40B4-BE49-F238E27FC236}">
                <a16:creationId xmlns:a16="http://schemas.microsoft.com/office/drawing/2014/main" id="{8712A190-B838-179A-2FCD-6E90633D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3195638"/>
            <a:ext cx="26320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1"/>
              <a:t>Quần xã ruộng lúa</a:t>
            </a:r>
            <a:endParaRPr lang="vi-VN" altLang="vi-VN" sz="2400" b="1"/>
          </a:p>
        </p:txBody>
      </p:sp>
      <p:pic>
        <p:nvPicPr>
          <p:cNvPr id="157801" name="Picture 105" descr="A%20mangrove%20ecosystem[1]">
            <a:extLst>
              <a:ext uri="{FF2B5EF4-FFF2-40B4-BE49-F238E27FC236}">
                <a16:creationId xmlns:a16="http://schemas.microsoft.com/office/drawing/2014/main" id="{C2DAC531-F423-4EFF-CCF8-254824A0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94138"/>
            <a:ext cx="3810000" cy="2490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802" name="Text Box 106">
            <a:extLst>
              <a:ext uri="{FF2B5EF4-FFF2-40B4-BE49-F238E27FC236}">
                <a16:creationId xmlns:a16="http://schemas.microsoft.com/office/drawing/2014/main" id="{6E4C6E8C-D434-9E12-9803-BFCA4326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481763"/>
            <a:ext cx="287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Quần xã rừng ngập mặn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95" grpId="0"/>
      <p:bldP spid="157796" grpId="0"/>
      <p:bldP spid="157800" grpId="0" animBg="1"/>
      <p:bldP spid="15780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2382</Words>
  <Application>Microsoft Office PowerPoint</Application>
  <PresentationFormat>On-screen Show (4:3)</PresentationFormat>
  <Paragraphs>323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Comic Sans MS</vt:lpstr>
      <vt:lpstr>Wingdings 3</vt:lpstr>
      <vt:lpstr>Microsoft YaHei</vt:lpstr>
      <vt:lpstr>Arial Unicode MS</vt:lpstr>
      <vt:lpstr>Symbol</vt:lpstr>
      <vt:lpstr>Default Design</vt:lpstr>
      <vt:lpstr>PowerPoint Presentation</vt:lpstr>
      <vt:lpstr>Khởi động: Quan sát các hình ảnh sau, cho biết đâu là quần thể? Giải thích?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 ký sinh trên bọ dừa</vt:lpstr>
      <vt:lpstr>PowerPoint Presentation</vt:lpstr>
      <vt:lpstr>Bài tập vận dụng</vt:lpstr>
      <vt:lpstr>PowerPoint Presentation</vt:lpstr>
      <vt:lpstr> Tập hợp nhiều cá thể cùng loài.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 Thi Nhu Trang</cp:lastModifiedBy>
  <cp:revision>351</cp:revision>
  <dcterms:created xsi:type="dcterms:W3CDTF">2009-02-14T06:57:02Z</dcterms:created>
  <dcterms:modified xsi:type="dcterms:W3CDTF">2023-03-13T18:04:31Z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